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8" r:id="rId33"/>
    <p:sldId id="289" r:id="rId3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p:restoredTop sz="94639"/>
  </p:normalViewPr>
  <p:slideViewPr>
    <p:cSldViewPr snapToGrid="0" snapToObjects="1">
      <p:cViewPr varScale="1">
        <p:scale>
          <a:sx n="123" d="100"/>
          <a:sy n="123" d="100"/>
        </p:scale>
        <p:origin x="224" y="9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D35FAE-26E3-674E-AD83-F15A219677B8}" type="datetimeFigureOut">
              <a:rPr lang="fr-FR" smtClean="0"/>
              <a:t>17/02/2020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77AAF4-BCB9-5946-BCD9-B91F51DA3C37}" type="slidenum">
              <a:rPr lang="fr-FR" smtClean="0"/>
              <a:t>‹N°›</a:t>
            </a:fld>
            <a:endParaRPr lang="fr-FR"/>
          </a:p>
        </p:txBody>
      </p:sp>
    </p:spTree>
    <p:extLst>
      <p:ext uri="{BB962C8B-B14F-4D97-AF65-F5344CB8AC3E}">
        <p14:creationId xmlns:p14="http://schemas.microsoft.com/office/powerpoint/2010/main" val="374121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F77AAF4-BCB9-5946-BCD9-B91F51DA3C37}" type="slidenum">
              <a:rPr lang="fr-FR" smtClean="0"/>
              <a:t>29</a:t>
            </a:fld>
            <a:endParaRPr lang="fr-FR"/>
          </a:p>
        </p:txBody>
      </p:sp>
    </p:spTree>
    <p:extLst>
      <p:ext uri="{BB962C8B-B14F-4D97-AF65-F5344CB8AC3E}">
        <p14:creationId xmlns:p14="http://schemas.microsoft.com/office/powerpoint/2010/main" val="3436061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F77AAF4-BCB9-5946-BCD9-B91F51DA3C37}" type="slidenum">
              <a:rPr lang="fr-FR" smtClean="0"/>
              <a:t>30</a:t>
            </a:fld>
            <a:endParaRPr lang="fr-FR"/>
          </a:p>
        </p:txBody>
      </p:sp>
    </p:spTree>
    <p:extLst>
      <p:ext uri="{BB962C8B-B14F-4D97-AF65-F5344CB8AC3E}">
        <p14:creationId xmlns:p14="http://schemas.microsoft.com/office/powerpoint/2010/main" val="1448743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F77AAF4-BCB9-5946-BCD9-B91F51DA3C37}" type="slidenum">
              <a:rPr lang="fr-FR" smtClean="0"/>
              <a:t>31</a:t>
            </a:fld>
            <a:endParaRPr lang="fr-FR"/>
          </a:p>
        </p:txBody>
      </p:sp>
    </p:spTree>
    <p:extLst>
      <p:ext uri="{BB962C8B-B14F-4D97-AF65-F5344CB8AC3E}">
        <p14:creationId xmlns:p14="http://schemas.microsoft.com/office/powerpoint/2010/main" val="2563135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F77AAF4-BCB9-5946-BCD9-B91F51DA3C37}" type="slidenum">
              <a:rPr lang="fr-FR" smtClean="0"/>
              <a:t>32</a:t>
            </a:fld>
            <a:endParaRPr lang="fr-FR"/>
          </a:p>
        </p:txBody>
      </p:sp>
    </p:spTree>
    <p:extLst>
      <p:ext uri="{BB962C8B-B14F-4D97-AF65-F5344CB8AC3E}">
        <p14:creationId xmlns:p14="http://schemas.microsoft.com/office/powerpoint/2010/main" val="4202195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F77AAF4-BCB9-5946-BCD9-B91F51DA3C37}" type="slidenum">
              <a:rPr lang="fr-FR" smtClean="0"/>
              <a:t>33</a:t>
            </a:fld>
            <a:endParaRPr lang="fr-FR"/>
          </a:p>
        </p:txBody>
      </p:sp>
    </p:spTree>
    <p:extLst>
      <p:ext uri="{BB962C8B-B14F-4D97-AF65-F5344CB8AC3E}">
        <p14:creationId xmlns:p14="http://schemas.microsoft.com/office/powerpoint/2010/main" val="872328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E9AA5F-9C9D-3143-A028-2A34FD2CC86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7B207B4-DBF7-B34D-9DEE-7DAB8CFBD8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35E974A-A8B4-B145-8577-CB708690AFC1}"/>
              </a:ext>
            </a:extLst>
          </p:cNvPr>
          <p:cNvSpPr>
            <a:spLocks noGrp="1"/>
          </p:cNvSpPr>
          <p:nvPr>
            <p:ph type="dt" sz="half" idx="10"/>
          </p:nvPr>
        </p:nvSpPr>
        <p:spPr/>
        <p:txBody>
          <a:bodyPr/>
          <a:lstStyle/>
          <a:p>
            <a:fld id="{E9E601D8-B6A0-5A49-BFAB-E0CBADA3C819}" type="datetimeFigureOut">
              <a:rPr lang="fr-FR" smtClean="0"/>
              <a:t>17/02/2020</a:t>
            </a:fld>
            <a:endParaRPr lang="fr-FR"/>
          </a:p>
        </p:txBody>
      </p:sp>
      <p:sp>
        <p:nvSpPr>
          <p:cNvPr id="5" name="Espace réservé du pied de page 4">
            <a:extLst>
              <a:ext uri="{FF2B5EF4-FFF2-40B4-BE49-F238E27FC236}">
                <a16:creationId xmlns:a16="http://schemas.microsoft.com/office/drawing/2014/main" id="{10F4C9DB-3794-0D4C-BAB4-D1EA1235B9C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A5B82AA-5821-1C45-BBC3-94A8FF7B70C3}"/>
              </a:ext>
            </a:extLst>
          </p:cNvPr>
          <p:cNvSpPr>
            <a:spLocks noGrp="1"/>
          </p:cNvSpPr>
          <p:nvPr>
            <p:ph type="sldNum" sz="quarter" idx="12"/>
          </p:nvPr>
        </p:nvSpPr>
        <p:spPr/>
        <p:txBody>
          <a:bodyPr/>
          <a:lstStyle/>
          <a:p>
            <a:fld id="{46FC823E-7EC1-B542-918C-886A5594A16C}" type="slidenum">
              <a:rPr lang="fr-FR" smtClean="0"/>
              <a:t>‹N°›</a:t>
            </a:fld>
            <a:endParaRPr lang="fr-FR"/>
          </a:p>
        </p:txBody>
      </p:sp>
    </p:spTree>
    <p:extLst>
      <p:ext uri="{BB962C8B-B14F-4D97-AF65-F5344CB8AC3E}">
        <p14:creationId xmlns:p14="http://schemas.microsoft.com/office/powerpoint/2010/main" val="1909078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ECE5A5-F298-5A42-980F-14CBE885499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00E2ECA-381D-B54C-B176-AADCCBBDFFD6}"/>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758235E-2077-AE44-AE21-389163138A66}"/>
              </a:ext>
            </a:extLst>
          </p:cNvPr>
          <p:cNvSpPr>
            <a:spLocks noGrp="1"/>
          </p:cNvSpPr>
          <p:nvPr>
            <p:ph type="dt" sz="half" idx="10"/>
          </p:nvPr>
        </p:nvSpPr>
        <p:spPr/>
        <p:txBody>
          <a:bodyPr/>
          <a:lstStyle/>
          <a:p>
            <a:fld id="{E9E601D8-B6A0-5A49-BFAB-E0CBADA3C819}" type="datetimeFigureOut">
              <a:rPr lang="fr-FR" smtClean="0"/>
              <a:t>17/02/2020</a:t>
            </a:fld>
            <a:endParaRPr lang="fr-FR"/>
          </a:p>
        </p:txBody>
      </p:sp>
      <p:sp>
        <p:nvSpPr>
          <p:cNvPr id="5" name="Espace réservé du pied de page 4">
            <a:extLst>
              <a:ext uri="{FF2B5EF4-FFF2-40B4-BE49-F238E27FC236}">
                <a16:creationId xmlns:a16="http://schemas.microsoft.com/office/drawing/2014/main" id="{A022C416-99A8-E849-A817-AB0BC925B85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5BD6F6B-AEA3-2C46-A833-CF85C69DAB95}"/>
              </a:ext>
            </a:extLst>
          </p:cNvPr>
          <p:cNvSpPr>
            <a:spLocks noGrp="1"/>
          </p:cNvSpPr>
          <p:nvPr>
            <p:ph type="sldNum" sz="quarter" idx="12"/>
          </p:nvPr>
        </p:nvSpPr>
        <p:spPr/>
        <p:txBody>
          <a:bodyPr/>
          <a:lstStyle/>
          <a:p>
            <a:fld id="{46FC823E-7EC1-B542-918C-886A5594A16C}" type="slidenum">
              <a:rPr lang="fr-FR" smtClean="0"/>
              <a:t>‹N°›</a:t>
            </a:fld>
            <a:endParaRPr lang="fr-FR"/>
          </a:p>
        </p:txBody>
      </p:sp>
    </p:spTree>
    <p:extLst>
      <p:ext uri="{BB962C8B-B14F-4D97-AF65-F5344CB8AC3E}">
        <p14:creationId xmlns:p14="http://schemas.microsoft.com/office/powerpoint/2010/main" val="3086393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E34B914-9599-024E-B929-559EC0B806A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FD3936C-99FC-2245-9E33-5BD1C185AE45}"/>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15F2D9FA-1EA6-5E4A-892C-D35A8952D9BE}"/>
              </a:ext>
            </a:extLst>
          </p:cNvPr>
          <p:cNvSpPr>
            <a:spLocks noGrp="1"/>
          </p:cNvSpPr>
          <p:nvPr>
            <p:ph type="dt" sz="half" idx="10"/>
          </p:nvPr>
        </p:nvSpPr>
        <p:spPr/>
        <p:txBody>
          <a:bodyPr/>
          <a:lstStyle/>
          <a:p>
            <a:fld id="{E9E601D8-B6A0-5A49-BFAB-E0CBADA3C819}" type="datetimeFigureOut">
              <a:rPr lang="fr-FR" smtClean="0"/>
              <a:t>17/02/2020</a:t>
            </a:fld>
            <a:endParaRPr lang="fr-FR"/>
          </a:p>
        </p:txBody>
      </p:sp>
      <p:sp>
        <p:nvSpPr>
          <p:cNvPr id="5" name="Espace réservé du pied de page 4">
            <a:extLst>
              <a:ext uri="{FF2B5EF4-FFF2-40B4-BE49-F238E27FC236}">
                <a16:creationId xmlns:a16="http://schemas.microsoft.com/office/drawing/2014/main" id="{174D86D8-9DFB-A347-A465-800F2639FCA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3FAC495-29A5-234E-9BD4-7EFF6D02D6AC}"/>
              </a:ext>
            </a:extLst>
          </p:cNvPr>
          <p:cNvSpPr>
            <a:spLocks noGrp="1"/>
          </p:cNvSpPr>
          <p:nvPr>
            <p:ph type="sldNum" sz="quarter" idx="12"/>
          </p:nvPr>
        </p:nvSpPr>
        <p:spPr/>
        <p:txBody>
          <a:bodyPr/>
          <a:lstStyle/>
          <a:p>
            <a:fld id="{46FC823E-7EC1-B542-918C-886A5594A16C}" type="slidenum">
              <a:rPr lang="fr-FR" smtClean="0"/>
              <a:t>‹N°›</a:t>
            </a:fld>
            <a:endParaRPr lang="fr-FR"/>
          </a:p>
        </p:txBody>
      </p:sp>
    </p:spTree>
    <p:extLst>
      <p:ext uri="{BB962C8B-B14F-4D97-AF65-F5344CB8AC3E}">
        <p14:creationId xmlns:p14="http://schemas.microsoft.com/office/powerpoint/2010/main" val="2247715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0E1583-772F-B74A-B764-FB4508B1031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C3EBD38-CC5A-2F4A-B3D1-306CF2BD1DC5}"/>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7C5B618E-14A9-BE48-A323-17A447DF1DD6}"/>
              </a:ext>
            </a:extLst>
          </p:cNvPr>
          <p:cNvSpPr>
            <a:spLocks noGrp="1"/>
          </p:cNvSpPr>
          <p:nvPr>
            <p:ph type="dt" sz="half" idx="10"/>
          </p:nvPr>
        </p:nvSpPr>
        <p:spPr/>
        <p:txBody>
          <a:bodyPr/>
          <a:lstStyle/>
          <a:p>
            <a:fld id="{E9E601D8-B6A0-5A49-BFAB-E0CBADA3C819}" type="datetimeFigureOut">
              <a:rPr lang="fr-FR" smtClean="0"/>
              <a:t>17/02/2020</a:t>
            </a:fld>
            <a:endParaRPr lang="fr-FR"/>
          </a:p>
        </p:txBody>
      </p:sp>
      <p:sp>
        <p:nvSpPr>
          <p:cNvPr id="5" name="Espace réservé du pied de page 4">
            <a:extLst>
              <a:ext uri="{FF2B5EF4-FFF2-40B4-BE49-F238E27FC236}">
                <a16:creationId xmlns:a16="http://schemas.microsoft.com/office/drawing/2014/main" id="{017FDD66-CEE2-1A41-B9AE-8B63158394C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A325F33-569F-664D-871B-F687D7341CC5}"/>
              </a:ext>
            </a:extLst>
          </p:cNvPr>
          <p:cNvSpPr>
            <a:spLocks noGrp="1"/>
          </p:cNvSpPr>
          <p:nvPr>
            <p:ph type="sldNum" sz="quarter" idx="12"/>
          </p:nvPr>
        </p:nvSpPr>
        <p:spPr/>
        <p:txBody>
          <a:bodyPr/>
          <a:lstStyle/>
          <a:p>
            <a:fld id="{46FC823E-7EC1-B542-918C-886A5594A16C}" type="slidenum">
              <a:rPr lang="fr-FR" smtClean="0"/>
              <a:t>‹N°›</a:t>
            </a:fld>
            <a:endParaRPr lang="fr-FR"/>
          </a:p>
        </p:txBody>
      </p:sp>
    </p:spTree>
    <p:extLst>
      <p:ext uri="{BB962C8B-B14F-4D97-AF65-F5344CB8AC3E}">
        <p14:creationId xmlns:p14="http://schemas.microsoft.com/office/powerpoint/2010/main" val="3415589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7FD8A8-C290-0F45-BBBB-744283E8E97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BE2A2FC-1EE8-BC4B-8E93-7AEF53C774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F05CA760-8717-C24A-9EED-8A851AAADADA}"/>
              </a:ext>
            </a:extLst>
          </p:cNvPr>
          <p:cNvSpPr>
            <a:spLocks noGrp="1"/>
          </p:cNvSpPr>
          <p:nvPr>
            <p:ph type="dt" sz="half" idx="10"/>
          </p:nvPr>
        </p:nvSpPr>
        <p:spPr/>
        <p:txBody>
          <a:bodyPr/>
          <a:lstStyle/>
          <a:p>
            <a:fld id="{E9E601D8-B6A0-5A49-BFAB-E0CBADA3C819}" type="datetimeFigureOut">
              <a:rPr lang="fr-FR" smtClean="0"/>
              <a:t>17/02/2020</a:t>
            </a:fld>
            <a:endParaRPr lang="fr-FR"/>
          </a:p>
        </p:txBody>
      </p:sp>
      <p:sp>
        <p:nvSpPr>
          <p:cNvPr id="5" name="Espace réservé du pied de page 4">
            <a:extLst>
              <a:ext uri="{FF2B5EF4-FFF2-40B4-BE49-F238E27FC236}">
                <a16:creationId xmlns:a16="http://schemas.microsoft.com/office/drawing/2014/main" id="{94914E79-B934-304F-9F61-F271715427E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E7B4E7D-30A5-A54C-91C2-89146E5B3F99}"/>
              </a:ext>
            </a:extLst>
          </p:cNvPr>
          <p:cNvSpPr>
            <a:spLocks noGrp="1"/>
          </p:cNvSpPr>
          <p:nvPr>
            <p:ph type="sldNum" sz="quarter" idx="12"/>
          </p:nvPr>
        </p:nvSpPr>
        <p:spPr/>
        <p:txBody>
          <a:bodyPr/>
          <a:lstStyle/>
          <a:p>
            <a:fld id="{46FC823E-7EC1-B542-918C-886A5594A16C}" type="slidenum">
              <a:rPr lang="fr-FR" smtClean="0"/>
              <a:t>‹N°›</a:t>
            </a:fld>
            <a:endParaRPr lang="fr-FR"/>
          </a:p>
        </p:txBody>
      </p:sp>
    </p:spTree>
    <p:extLst>
      <p:ext uri="{BB962C8B-B14F-4D97-AF65-F5344CB8AC3E}">
        <p14:creationId xmlns:p14="http://schemas.microsoft.com/office/powerpoint/2010/main" val="2971529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CEC326-0DCB-1F43-AB08-F300151AFA6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B8F6A4A-01F3-4B4A-90E3-E051E69282CA}"/>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3CCC9154-7AA3-9A44-ABEA-9737253623AB}"/>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3FB7F750-A767-E84A-9F01-023C0E5DFD82}"/>
              </a:ext>
            </a:extLst>
          </p:cNvPr>
          <p:cNvSpPr>
            <a:spLocks noGrp="1"/>
          </p:cNvSpPr>
          <p:nvPr>
            <p:ph type="dt" sz="half" idx="10"/>
          </p:nvPr>
        </p:nvSpPr>
        <p:spPr/>
        <p:txBody>
          <a:bodyPr/>
          <a:lstStyle/>
          <a:p>
            <a:fld id="{E9E601D8-B6A0-5A49-BFAB-E0CBADA3C819}" type="datetimeFigureOut">
              <a:rPr lang="fr-FR" smtClean="0"/>
              <a:t>17/02/2020</a:t>
            </a:fld>
            <a:endParaRPr lang="fr-FR"/>
          </a:p>
        </p:txBody>
      </p:sp>
      <p:sp>
        <p:nvSpPr>
          <p:cNvPr id="6" name="Espace réservé du pied de page 5">
            <a:extLst>
              <a:ext uri="{FF2B5EF4-FFF2-40B4-BE49-F238E27FC236}">
                <a16:creationId xmlns:a16="http://schemas.microsoft.com/office/drawing/2014/main" id="{B4F0EEF4-B5B4-1548-84CB-F4F6E8FC46E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10BC95F-66DA-A143-A00E-8173D3B2637E}"/>
              </a:ext>
            </a:extLst>
          </p:cNvPr>
          <p:cNvSpPr>
            <a:spLocks noGrp="1"/>
          </p:cNvSpPr>
          <p:nvPr>
            <p:ph type="sldNum" sz="quarter" idx="12"/>
          </p:nvPr>
        </p:nvSpPr>
        <p:spPr/>
        <p:txBody>
          <a:bodyPr/>
          <a:lstStyle/>
          <a:p>
            <a:fld id="{46FC823E-7EC1-B542-918C-886A5594A16C}" type="slidenum">
              <a:rPr lang="fr-FR" smtClean="0"/>
              <a:t>‹N°›</a:t>
            </a:fld>
            <a:endParaRPr lang="fr-FR"/>
          </a:p>
        </p:txBody>
      </p:sp>
    </p:spTree>
    <p:extLst>
      <p:ext uri="{BB962C8B-B14F-4D97-AF65-F5344CB8AC3E}">
        <p14:creationId xmlns:p14="http://schemas.microsoft.com/office/powerpoint/2010/main" val="4025769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192D43-AD81-D14F-B9B5-77A077DBF08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6E4F374-BB00-8D41-A5F2-A41F7E235F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B51A8DE6-5F25-2342-8711-6563E046B659}"/>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62E73342-0086-3743-B460-4FFA754F29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EF4C2D78-A8F1-D740-BA68-878F5F359034}"/>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41306395-5BEE-A844-A2BB-96EAC9086C30}"/>
              </a:ext>
            </a:extLst>
          </p:cNvPr>
          <p:cNvSpPr>
            <a:spLocks noGrp="1"/>
          </p:cNvSpPr>
          <p:nvPr>
            <p:ph type="dt" sz="half" idx="10"/>
          </p:nvPr>
        </p:nvSpPr>
        <p:spPr/>
        <p:txBody>
          <a:bodyPr/>
          <a:lstStyle/>
          <a:p>
            <a:fld id="{E9E601D8-B6A0-5A49-BFAB-E0CBADA3C819}" type="datetimeFigureOut">
              <a:rPr lang="fr-FR" smtClean="0"/>
              <a:t>17/02/2020</a:t>
            </a:fld>
            <a:endParaRPr lang="fr-FR"/>
          </a:p>
        </p:txBody>
      </p:sp>
      <p:sp>
        <p:nvSpPr>
          <p:cNvPr id="8" name="Espace réservé du pied de page 7">
            <a:extLst>
              <a:ext uri="{FF2B5EF4-FFF2-40B4-BE49-F238E27FC236}">
                <a16:creationId xmlns:a16="http://schemas.microsoft.com/office/drawing/2014/main" id="{80ED84A1-08AA-F84C-A51F-39D8BBF4FF2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D759699-06E1-0B4B-9ED4-C4619E4AED3B}"/>
              </a:ext>
            </a:extLst>
          </p:cNvPr>
          <p:cNvSpPr>
            <a:spLocks noGrp="1"/>
          </p:cNvSpPr>
          <p:nvPr>
            <p:ph type="sldNum" sz="quarter" idx="12"/>
          </p:nvPr>
        </p:nvSpPr>
        <p:spPr/>
        <p:txBody>
          <a:bodyPr/>
          <a:lstStyle/>
          <a:p>
            <a:fld id="{46FC823E-7EC1-B542-918C-886A5594A16C}" type="slidenum">
              <a:rPr lang="fr-FR" smtClean="0"/>
              <a:t>‹N°›</a:t>
            </a:fld>
            <a:endParaRPr lang="fr-FR"/>
          </a:p>
        </p:txBody>
      </p:sp>
    </p:spTree>
    <p:extLst>
      <p:ext uri="{BB962C8B-B14F-4D97-AF65-F5344CB8AC3E}">
        <p14:creationId xmlns:p14="http://schemas.microsoft.com/office/powerpoint/2010/main" val="1559410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0D5CDB-2B0F-DE40-BA92-D8DFC53D0F4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56E12E9-7114-5D4E-9C29-AA0C0754E1BC}"/>
              </a:ext>
            </a:extLst>
          </p:cNvPr>
          <p:cNvSpPr>
            <a:spLocks noGrp="1"/>
          </p:cNvSpPr>
          <p:nvPr>
            <p:ph type="dt" sz="half" idx="10"/>
          </p:nvPr>
        </p:nvSpPr>
        <p:spPr/>
        <p:txBody>
          <a:bodyPr/>
          <a:lstStyle/>
          <a:p>
            <a:fld id="{E9E601D8-B6A0-5A49-BFAB-E0CBADA3C819}" type="datetimeFigureOut">
              <a:rPr lang="fr-FR" smtClean="0"/>
              <a:t>17/02/2020</a:t>
            </a:fld>
            <a:endParaRPr lang="fr-FR"/>
          </a:p>
        </p:txBody>
      </p:sp>
      <p:sp>
        <p:nvSpPr>
          <p:cNvPr id="4" name="Espace réservé du pied de page 3">
            <a:extLst>
              <a:ext uri="{FF2B5EF4-FFF2-40B4-BE49-F238E27FC236}">
                <a16:creationId xmlns:a16="http://schemas.microsoft.com/office/drawing/2014/main" id="{CCBA2FE7-D5B9-BF47-B2B9-7B3582FB822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D5874BD-2AEC-2543-A1B8-EB3B4E6854D9}"/>
              </a:ext>
            </a:extLst>
          </p:cNvPr>
          <p:cNvSpPr>
            <a:spLocks noGrp="1"/>
          </p:cNvSpPr>
          <p:nvPr>
            <p:ph type="sldNum" sz="quarter" idx="12"/>
          </p:nvPr>
        </p:nvSpPr>
        <p:spPr/>
        <p:txBody>
          <a:bodyPr/>
          <a:lstStyle/>
          <a:p>
            <a:fld id="{46FC823E-7EC1-B542-918C-886A5594A16C}" type="slidenum">
              <a:rPr lang="fr-FR" smtClean="0"/>
              <a:t>‹N°›</a:t>
            </a:fld>
            <a:endParaRPr lang="fr-FR"/>
          </a:p>
        </p:txBody>
      </p:sp>
    </p:spTree>
    <p:extLst>
      <p:ext uri="{BB962C8B-B14F-4D97-AF65-F5344CB8AC3E}">
        <p14:creationId xmlns:p14="http://schemas.microsoft.com/office/powerpoint/2010/main" val="927125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7F5971C-CCED-AF4F-9D51-1410130B8E47}"/>
              </a:ext>
            </a:extLst>
          </p:cNvPr>
          <p:cNvSpPr>
            <a:spLocks noGrp="1"/>
          </p:cNvSpPr>
          <p:nvPr>
            <p:ph type="dt" sz="half" idx="10"/>
          </p:nvPr>
        </p:nvSpPr>
        <p:spPr/>
        <p:txBody>
          <a:bodyPr/>
          <a:lstStyle/>
          <a:p>
            <a:fld id="{E9E601D8-B6A0-5A49-BFAB-E0CBADA3C819}" type="datetimeFigureOut">
              <a:rPr lang="fr-FR" smtClean="0"/>
              <a:t>17/02/2020</a:t>
            </a:fld>
            <a:endParaRPr lang="fr-FR"/>
          </a:p>
        </p:txBody>
      </p:sp>
      <p:sp>
        <p:nvSpPr>
          <p:cNvPr id="3" name="Espace réservé du pied de page 2">
            <a:extLst>
              <a:ext uri="{FF2B5EF4-FFF2-40B4-BE49-F238E27FC236}">
                <a16:creationId xmlns:a16="http://schemas.microsoft.com/office/drawing/2014/main" id="{E83C5A4F-5F47-5B44-A89E-585F87C25E5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F52979E-9960-1247-BBCD-87143CFF4B39}"/>
              </a:ext>
            </a:extLst>
          </p:cNvPr>
          <p:cNvSpPr>
            <a:spLocks noGrp="1"/>
          </p:cNvSpPr>
          <p:nvPr>
            <p:ph type="sldNum" sz="quarter" idx="12"/>
          </p:nvPr>
        </p:nvSpPr>
        <p:spPr/>
        <p:txBody>
          <a:bodyPr/>
          <a:lstStyle/>
          <a:p>
            <a:fld id="{46FC823E-7EC1-B542-918C-886A5594A16C}" type="slidenum">
              <a:rPr lang="fr-FR" smtClean="0"/>
              <a:t>‹N°›</a:t>
            </a:fld>
            <a:endParaRPr lang="fr-FR"/>
          </a:p>
        </p:txBody>
      </p:sp>
    </p:spTree>
    <p:extLst>
      <p:ext uri="{BB962C8B-B14F-4D97-AF65-F5344CB8AC3E}">
        <p14:creationId xmlns:p14="http://schemas.microsoft.com/office/powerpoint/2010/main" val="1701720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A265D0-D91A-B545-9F95-C7BBFBACFD3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276E936-CF73-474B-B6F9-463C4A3D18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4FAADCAD-A777-434F-B356-2E8A2CC65B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4FD838F5-F7E9-8D41-A520-F5ADADDE63A2}"/>
              </a:ext>
            </a:extLst>
          </p:cNvPr>
          <p:cNvSpPr>
            <a:spLocks noGrp="1"/>
          </p:cNvSpPr>
          <p:nvPr>
            <p:ph type="dt" sz="half" idx="10"/>
          </p:nvPr>
        </p:nvSpPr>
        <p:spPr/>
        <p:txBody>
          <a:bodyPr/>
          <a:lstStyle/>
          <a:p>
            <a:fld id="{E9E601D8-B6A0-5A49-BFAB-E0CBADA3C819}" type="datetimeFigureOut">
              <a:rPr lang="fr-FR" smtClean="0"/>
              <a:t>17/02/2020</a:t>
            </a:fld>
            <a:endParaRPr lang="fr-FR"/>
          </a:p>
        </p:txBody>
      </p:sp>
      <p:sp>
        <p:nvSpPr>
          <p:cNvPr id="6" name="Espace réservé du pied de page 5">
            <a:extLst>
              <a:ext uri="{FF2B5EF4-FFF2-40B4-BE49-F238E27FC236}">
                <a16:creationId xmlns:a16="http://schemas.microsoft.com/office/drawing/2014/main" id="{DC881DA5-C6CF-B24C-A14C-311A1B580DE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D321D45-B7E1-694D-B321-411EEBEE5E73}"/>
              </a:ext>
            </a:extLst>
          </p:cNvPr>
          <p:cNvSpPr>
            <a:spLocks noGrp="1"/>
          </p:cNvSpPr>
          <p:nvPr>
            <p:ph type="sldNum" sz="quarter" idx="12"/>
          </p:nvPr>
        </p:nvSpPr>
        <p:spPr/>
        <p:txBody>
          <a:bodyPr/>
          <a:lstStyle/>
          <a:p>
            <a:fld id="{46FC823E-7EC1-B542-918C-886A5594A16C}" type="slidenum">
              <a:rPr lang="fr-FR" smtClean="0"/>
              <a:t>‹N°›</a:t>
            </a:fld>
            <a:endParaRPr lang="fr-FR"/>
          </a:p>
        </p:txBody>
      </p:sp>
    </p:spTree>
    <p:extLst>
      <p:ext uri="{BB962C8B-B14F-4D97-AF65-F5344CB8AC3E}">
        <p14:creationId xmlns:p14="http://schemas.microsoft.com/office/powerpoint/2010/main" val="794650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398CFE-2078-7644-AF81-F107C22A1C0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0AE2729-1C9C-4A4C-9F5F-1C685F089B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E0E478F-9B71-5F46-8419-8F04258F2A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097650B1-F7A5-7540-A02B-53586D3C0BF0}"/>
              </a:ext>
            </a:extLst>
          </p:cNvPr>
          <p:cNvSpPr>
            <a:spLocks noGrp="1"/>
          </p:cNvSpPr>
          <p:nvPr>
            <p:ph type="dt" sz="half" idx="10"/>
          </p:nvPr>
        </p:nvSpPr>
        <p:spPr/>
        <p:txBody>
          <a:bodyPr/>
          <a:lstStyle/>
          <a:p>
            <a:fld id="{E9E601D8-B6A0-5A49-BFAB-E0CBADA3C819}" type="datetimeFigureOut">
              <a:rPr lang="fr-FR" smtClean="0"/>
              <a:t>17/02/2020</a:t>
            </a:fld>
            <a:endParaRPr lang="fr-FR"/>
          </a:p>
        </p:txBody>
      </p:sp>
      <p:sp>
        <p:nvSpPr>
          <p:cNvPr id="6" name="Espace réservé du pied de page 5">
            <a:extLst>
              <a:ext uri="{FF2B5EF4-FFF2-40B4-BE49-F238E27FC236}">
                <a16:creationId xmlns:a16="http://schemas.microsoft.com/office/drawing/2014/main" id="{77DA2D15-4ABD-4A47-A934-C3DE464B5CE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5DB348C-AB14-614C-ABE5-EE0607EC1E03}"/>
              </a:ext>
            </a:extLst>
          </p:cNvPr>
          <p:cNvSpPr>
            <a:spLocks noGrp="1"/>
          </p:cNvSpPr>
          <p:nvPr>
            <p:ph type="sldNum" sz="quarter" idx="12"/>
          </p:nvPr>
        </p:nvSpPr>
        <p:spPr/>
        <p:txBody>
          <a:bodyPr/>
          <a:lstStyle/>
          <a:p>
            <a:fld id="{46FC823E-7EC1-B542-918C-886A5594A16C}" type="slidenum">
              <a:rPr lang="fr-FR" smtClean="0"/>
              <a:t>‹N°›</a:t>
            </a:fld>
            <a:endParaRPr lang="fr-FR"/>
          </a:p>
        </p:txBody>
      </p:sp>
    </p:spTree>
    <p:extLst>
      <p:ext uri="{BB962C8B-B14F-4D97-AF65-F5344CB8AC3E}">
        <p14:creationId xmlns:p14="http://schemas.microsoft.com/office/powerpoint/2010/main" val="1036286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615DDF4-3C87-9D46-B905-B9EDB5BA06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E92572E-0D29-3148-8D73-61BEF88E71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C92C3670-811F-4743-B194-9CF65ABADC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601D8-B6A0-5A49-BFAB-E0CBADA3C819}" type="datetimeFigureOut">
              <a:rPr lang="fr-FR" smtClean="0"/>
              <a:t>17/02/2020</a:t>
            </a:fld>
            <a:endParaRPr lang="fr-FR"/>
          </a:p>
        </p:txBody>
      </p:sp>
      <p:sp>
        <p:nvSpPr>
          <p:cNvPr id="5" name="Espace réservé du pied de page 4">
            <a:extLst>
              <a:ext uri="{FF2B5EF4-FFF2-40B4-BE49-F238E27FC236}">
                <a16:creationId xmlns:a16="http://schemas.microsoft.com/office/drawing/2014/main" id="{59194A09-7657-B14A-9C81-6D09326317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87CD6AF-6F37-464D-AEFD-CC62DEBD99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C823E-7EC1-B542-918C-886A5594A16C}" type="slidenum">
              <a:rPr lang="fr-FR" smtClean="0"/>
              <a:t>‹N°›</a:t>
            </a:fld>
            <a:endParaRPr lang="fr-FR"/>
          </a:p>
        </p:txBody>
      </p:sp>
    </p:spTree>
    <p:extLst>
      <p:ext uri="{BB962C8B-B14F-4D97-AF65-F5344CB8AC3E}">
        <p14:creationId xmlns:p14="http://schemas.microsoft.com/office/powerpoint/2010/main" val="3951376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1690254" y="1246909"/>
            <a:ext cx="9144000" cy="3709553"/>
          </a:xfrm>
        </p:spPr>
        <p:txBody>
          <a:bodyPr/>
          <a:lstStyle/>
          <a:p>
            <a:r>
              <a:rPr lang="fr-FR" dirty="0">
                <a:solidFill>
                  <a:srgbClr val="002060"/>
                </a:solidFill>
                <a:latin typeface="Futura Medium" panose="020B0602020204020303" pitchFamily="34" charset="-79"/>
                <a:cs typeface="Futura Medium" panose="020B0602020204020303" pitchFamily="34" charset="-79"/>
              </a:rPr>
              <a:t>ELECTIONS MUNICIPALES ET COMMUNAUTAIRES </a:t>
            </a:r>
            <a:br>
              <a:rPr lang="fr-FR" dirty="0">
                <a:solidFill>
                  <a:srgbClr val="002060"/>
                </a:solidFill>
                <a:latin typeface="Futura Medium" panose="020B0602020204020303" pitchFamily="34" charset="-79"/>
                <a:cs typeface="Futura Medium" panose="020B0602020204020303" pitchFamily="34" charset="-79"/>
              </a:rPr>
            </a:br>
            <a:r>
              <a:rPr lang="fr-FR" dirty="0">
                <a:solidFill>
                  <a:srgbClr val="002060"/>
                </a:solidFill>
                <a:latin typeface="Futura Medium" panose="020B0602020204020303" pitchFamily="34" charset="-79"/>
                <a:cs typeface="Futura Medium" panose="020B0602020204020303" pitchFamily="34" charset="-79"/>
              </a:rPr>
              <a:t>2020</a:t>
            </a: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193481" y="5518150"/>
            <a:ext cx="1652155" cy="979955"/>
          </a:xfrm>
          <a:prstGeom prst="rect">
            <a:avLst/>
          </a:prstGeom>
        </p:spPr>
      </p:pic>
    </p:spTree>
    <p:extLst>
      <p:ext uri="{BB962C8B-B14F-4D97-AF65-F5344CB8AC3E}">
        <p14:creationId xmlns:p14="http://schemas.microsoft.com/office/powerpoint/2010/main" val="2005982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La préparation du bureau de vote</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L’agencement du bureau de vote</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824345" y="2275608"/>
            <a:ext cx="9715500" cy="4524315"/>
          </a:xfrm>
          <a:prstGeom prst="rect">
            <a:avLst/>
          </a:prstGeom>
          <a:noFill/>
        </p:spPr>
        <p:txBody>
          <a:bodyPr wrap="square" rtlCol="0">
            <a:spAutoFit/>
          </a:bodyPr>
          <a:lstStyle/>
          <a:p>
            <a:r>
              <a:rPr lang="fr-FR" b="1" u="sng" dirty="0">
                <a:solidFill>
                  <a:srgbClr val="002060"/>
                </a:solidFill>
                <a:latin typeface="Futura Medium" panose="020B0602020204020303" pitchFamily="34" charset="-79"/>
                <a:cs typeface="Futura Medium" panose="020B0602020204020303" pitchFamily="34" charset="-79"/>
              </a:rPr>
              <a:t>La table de décharge</a:t>
            </a:r>
          </a:p>
          <a:p>
            <a:r>
              <a:rPr lang="fr-FR" dirty="0">
                <a:solidFill>
                  <a:srgbClr val="002060"/>
                </a:solidFill>
                <a:latin typeface="Futura Medium" panose="020B0602020204020303" pitchFamily="34" charset="-79"/>
                <a:cs typeface="Futura Medium" panose="020B0602020204020303" pitchFamily="34" charset="-79"/>
              </a:rPr>
              <a:t>Elle doit être placée à l’entrée du bureau de vote, les bulletins et enveloppes sont mises à disposition des électeurs. Hauteur similaire pour toutes les piles de bulletin.</a:t>
            </a:r>
          </a:p>
          <a:p>
            <a:endParaRPr lang="fr-FR" dirty="0">
              <a:solidFill>
                <a:srgbClr val="002060"/>
              </a:solidFill>
              <a:latin typeface="Futura Medium" panose="020B0602020204020303" pitchFamily="34" charset="-79"/>
              <a:cs typeface="Futura Medium" panose="020B0602020204020303" pitchFamily="34" charset="-79"/>
            </a:endParaRPr>
          </a:p>
          <a:p>
            <a:r>
              <a:rPr lang="fr-FR" b="1" u="sng" dirty="0">
                <a:solidFill>
                  <a:srgbClr val="002060"/>
                </a:solidFill>
                <a:latin typeface="Futura Medium" panose="020B0602020204020303" pitchFamily="34" charset="-79"/>
                <a:cs typeface="Futura Medium" panose="020B0602020204020303" pitchFamily="34" charset="-79"/>
              </a:rPr>
              <a:t>La table de vote </a:t>
            </a:r>
          </a:p>
          <a:p>
            <a:r>
              <a:rPr lang="fr-FR" dirty="0">
                <a:solidFill>
                  <a:srgbClr val="002060"/>
                </a:solidFill>
                <a:latin typeface="Futura Medium" panose="020B0602020204020303" pitchFamily="34" charset="-79"/>
                <a:cs typeface="Futura Medium" panose="020B0602020204020303" pitchFamily="34" charset="-79"/>
              </a:rPr>
              <a:t>Où siègent les membres du bureau et où se situe l’urne, la liste d’émargement, le Code électoral, le décret de convocation des électeurs, la circulaire ministérielle relative au déroulement des opérations électorales, la liste des candidats, la liste des noms du président du bureau de vote et de son suppléant, les cartes électorales non remises au domicile des électeurs.</a:t>
            </a:r>
          </a:p>
          <a:p>
            <a:endParaRPr lang="fr-FR" dirty="0">
              <a:solidFill>
                <a:srgbClr val="002060"/>
              </a:solidFill>
              <a:latin typeface="Futura Medium" panose="020B0602020204020303" pitchFamily="34" charset="-79"/>
              <a:cs typeface="Futura Medium" panose="020B0602020204020303" pitchFamily="34" charset="-79"/>
            </a:endParaRPr>
          </a:p>
          <a:p>
            <a:r>
              <a:rPr lang="fr-FR" b="1" u="sng" dirty="0">
                <a:solidFill>
                  <a:srgbClr val="002060"/>
                </a:solidFill>
                <a:latin typeface="Futura Medium" panose="020B0602020204020303" pitchFamily="34" charset="-79"/>
                <a:cs typeface="Futura Medium" panose="020B0602020204020303" pitchFamily="34" charset="-79"/>
              </a:rPr>
              <a:t>Isoloirs</a:t>
            </a:r>
            <a:r>
              <a:rPr lang="fr-FR" dirty="0">
                <a:solidFill>
                  <a:srgbClr val="002060"/>
                </a:solidFill>
                <a:latin typeface="Futura Medium" panose="020B0602020204020303" pitchFamily="34" charset="-79"/>
                <a:cs typeface="Futura Medium" panose="020B0602020204020303" pitchFamily="34" charset="-79"/>
              </a:rPr>
              <a:t> (au moins 1 pour 300 inscrits)</a:t>
            </a:r>
          </a:p>
          <a:p>
            <a:endParaRPr lang="fr-FR" dirty="0">
              <a:solidFill>
                <a:srgbClr val="002060"/>
              </a:solidFill>
              <a:latin typeface="Futura Medium" panose="020B0602020204020303" pitchFamily="34" charset="-79"/>
              <a:cs typeface="Futura Medium" panose="020B0602020204020303" pitchFamily="34" charset="-79"/>
            </a:endParaRPr>
          </a:p>
          <a:p>
            <a:r>
              <a:rPr lang="fr-FR" b="1" u="sng" dirty="0">
                <a:solidFill>
                  <a:srgbClr val="002060"/>
                </a:solidFill>
                <a:latin typeface="Futura Medium" panose="020B0602020204020303" pitchFamily="34" charset="-79"/>
                <a:cs typeface="Futura Medium" panose="020B0602020204020303" pitchFamily="34" charset="-79"/>
              </a:rPr>
              <a:t>Table de dépouillement </a:t>
            </a:r>
          </a:p>
          <a:p>
            <a:r>
              <a:rPr lang="fr-FR" dirty="0">
                <a:solidFill>
                  <a:srgbClr val="002060"/>
                </a:solidFill>
                <a:latin typeface="Futura Medium" panose="020B0602020204020303" pitchFamily="34" charset="-79"/>
                <a:cs typeface="Futura Medium" panose="020B0602020204020303" pitchFamily="34" charset="-79"/>
              </a:rPr>
              <a:t>Le nombre ne doit pas être supérieur à celui des isoloirs. Elles sont disposées de telle sorte que les électeurs puissent tourner autour.</a:t>
            </a:r>
            <a:endParaRPr lang="fr-FR" dirty="0"/>
          </a:p>
        </p:txBody>
      </p:sp>
    </p:spTree>
    <p:extLst>
      <p:ext uri="{BB962C8B-B14F-4D97-AF65-F5344CB8AC3E}">
        <p14:creationId xmlns:p14="http://schemas.microsoft.com/office/powerpoint/2010/main" val="3538180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La préparation du bureau de vote</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Affichages obligatoires</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052945" y="2888672"/>
            <a:ext cx="9715500" cy="2031325"/>
          </a:xfrm>
          <a:prstGeom prst="rect">
            <a:avLst/>
          </a:prstGeom>
          <a:noFill/>
        </p:spPr>
        <p:txBody>
          <a:bodyPr wrap="square" rtlCol="0">
            <a:spAutoFit/>
          </a:bodyPr>
          <a:lstStyle/>
          <a:p>
            <a:r>
              <a:rPr lang="fr-FR" b="1" u="sng" dirty="0">
                <a:solidFill>
                  <a:srgbClr val="002060"/>
                </a:solidFill>
                <a:latin typeface="Futura Medium" panose="020B0602020204020303" pitchFamily="34" charset="-79"/>
                <a:cs typeface="Futura Medium" panose="020B0602020204020303" pitchFamily="34" charset="-79"/>
              </a:rPr>
              <a:t>Dans les bureaux de vote doivent obligatoirement figurer :</a:t>
            </a:r>
          </a:p>
          <a:p>
            <a:endParaRPr lang="fr-FR" b="1" u="sng"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Un avis rappelant les pièces d’identité que l’électeur doit présenter </a:t>
            </a: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La reproduction des articles du code électoral relatifs à la liberté et au secret de vote</a:t>
            </a: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L’éventuel arrêté préfectoral avançant l’heure d’ouverture ou retardant l’heure de clôture du bureau de vote</a:t>
            </a: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Les cas de nullité des bulletins de vote</a:t>
            </a:r>
          </a:p>
        </p:txBody>
      </p:sp>
    </p:spTree>
    <p:extLst>
      <p:ext uri="{BB962C8B-B14F-4D97-AF65-F5344CB8AC3E}">
        <p14:creationId xmlns:p14="http://schemas.microsoft.com/office/powerpoint/2010/main" val="3457134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La préparation du bureau de vote</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La composition du bureau de vote</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052945" y="2888672"/>
            <a:ext cx="9715500" cy="2585323"/>
          </a:xfrm>
          <a:prstGeom prst="rect">
            <a:avLst/>
          </a:prstGeom>
          <a:noFill/>
        </p:spPr>
        <p:txBody>
          <a:bodyPr wrap="square" rtlCol="0">
            <a:spAutoFit/>
          </a:bodyPr>
          <a:lstStyle/>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Un Président (membre du Conseil municipal)</a:t>
            </a: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Au moins deux assesseurs choisis parmi les électeurs du département</a:t>
            </a: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Un secrétaire</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algn="ctr"/>
            <a:r>
              <a:rPr lang="fr-FR" b="1" dirty="0">
                <a:solidFill>
                  <a:srgbClr val="002060"/>
                </a:solidFill>
                <a:latin typeface="Futura Medium" panose="020B0602020204020303" pitchFamily="34" charset="-79"/>
                <a:cs typeface="Futura Medium" panose="020B0602020204020303" pitchFamily="34" charset="-79"/>
              </a:rPr>
              <a:t>Il faut que siègent en permanence a minima le président du bureau </a:t>
            </a:r>
          </a:p>
          <a:p>
            <a:pPr algn="ctr"/>
            <a:r>
              <a:rPr lang="fr-FR" b="1" dirty="0">
                <a:solidFill>
                  <a:srgbClr val="002060"/>
                </a:solidFill>
                <a:latin typeface="Futura Medium" panose="020B0602020204020303" pitchFamily="34" charset="-79"/>
                <a:cs typeface="Futura Medium" panose="020B0602020204020303" pitchFamily="34" charset="-79"/>
              </a:rPr>
              <a:t>de vote et au moins un assesseur. </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 (hors bureau de vote)</a:t>
            </a:r>
          </a:p>
          <a:p>
            <a:r>
              <a:rPr lang="fr-FR" dirty="0">
                <a:solidFill>
                  <a:srgbClr val="002060"/>
                </a:solidFill>
                <a:latin typeface="Futura Medium" panose="020B0602020204020303" pitchFamily="34" charset="-79"/>
                <a:cs typeface="Futura Medium" panose="020B0602020204020303" pitchFamily="34" charset="-79"/>
              </a:rPr>
              <a:t>Un ou plusieurs délégués désignés par les listes ou les candidats à l’élection</a:t>
            </a:r>
          </a:p>
        </p:txBody>
      </p:sp>
    </p:spTree>
    <p:extLst>
      <p:ext uri="{BB962C8B-B14F-4D97-AF65-F5344CB8AC3E}">
        <p14:creationId xmlns:p14="http://schemas.microsoft.com/office/powerpoint/2010/main" val="3308221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La préparation du bureau de vote</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Le rôle des membres du bureau de vote</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052945" y="2888672"/>
            <a:ext cx="9715500" cy="3139321"/>
          </a:xfrm>
          <a:prstGeom prst="rect">
            <a:avLst/>
          </a:prstGeom>
          <a:noFill/>
        </p:spPr>
        <p:txBody>
          <a:bodyPr wrap="square" rtlCol="0">
            <a:spAutoFit/>
          </a:bodyPr>
          <a:lstStyle/>
          <a:p>
            <a:pPr marL="285750" indent="-285750">
              <a:buFontTx/>
              <a:buChar char="-"/>
            </a:pPr>
            <a:r>
              <a:rPr lang="fr-FR" b="1" dirty="0">
                <a:solidFill>
                  <a:srgbClr val="002060"/>
                </a:solidFill>
                <a:latin typeface="Futura Medium" panose="020B0602020204020303" pitchFamily="34" charset="-79"/>
                <a:cs typeface="Futura Medium" panose="020B0602020204020303" pitchFamily="34" charset="-79"/>
              </a:rPr>
              <a:t>Le Président </a:t>
            </a:r>
            <a:r>
              <a:rPr lang="fr-FR" dirty="0">
                <a:solidFill>
                  <a:srgbClr val="002060"/>
                </a:solidFill>
                <a:latin typeface="Futura Medium" panose="020B0602020204020303" pitchFamily="34" charset="-79"/>
                <a:cs typeface="Futura Medium" panose="020B0602020204020303" pitchFamily="34" charset="-79"/>
              </a:rPr>
              <a:t>: en charge de la police. Il s’assure que seules les personnes autorisées entrent dans le bureau de vote. Il a la responsabilité des bulletins de vote déposés par les candidats.</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b="1" dirty="0">
                <a:solidFill>
                  <a:srgbClr val="002060"/>
                </a:solidFill>
                <a:latin typeface="Futura Medium" panose="020B0602020204020303" pitchFamily="34" charset="-79"/>
                <a:cs typeface="Futura Medium" panose="020B0602020204020303" pitchFamily="34" charset="-79"/>
              </a:rPr>
              <a:t>Les assesseurs </a:t>
            </a:r>
            <a:r>
              <a:rPr lang="fr-FR" dirty="0">
                <a:solidFill>
                  <a:srgbClr val="002060"/>
                </a:solidFill>
                <a:latin typeface="Futura Medium" panose="020B0602020204020303" pitchFamily="34" charset="-79"/>
                <a:cs typeface="Futura Medium" panose="020B0602020204020303" pitchFamily="34" charset="-79"/>
              </a:rPr>
              <a:t>assistent le Président. Ils se tiennent généralement de chaque côté de l’urne et disposent de la liste d’émargement. Ils peuvent être amenés à remplacer le Président.</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b="1" dirty="0">
                <a:solidFill>
                  <a:srgbClr val="002060"/>
                </a:solidFill>
                <a:latin typeface="Futura Medium" panose="020B0602020204020303" pitchFamily="34" charset="-79"/>
                <a:cs typeface="Futura Medium" panose="020B0602020204020303" pitchFamily="34" charset="-79"/>
              </a:rPr>
              <a:t>Le secrétaire </a:t>
            </a:r>
            <a:r>
              <a:rPr lang="fr-FR" dirty="0">
                <a:solidFill>
                  <a:srgbClr val="002060"/>
                </a:solidFill>
                <a:latin typeface="Futura Medium" panose="020B0602020204020303" pitchFamily="34" charset="-79"/>
                <a:cs typeface="Futura Medium" panose="020B0602020204020303" pitchFamily="34" charset="-79"/>
              </a:rPr>
              <a:t>: rédaction du PV</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b="1" dirty="0">
                <a:solidFill>
                  <a:srgbClr val="002060"/>
                </a:solidFill>
                <a:latin typeface="Futura Medium" panose="020B0602020204020303" pitchFamily="34" charset="-79"/>
                <a:cs typeface="Futura Medium" panose="020B0602020204020303" pitchFamily="34" charset="-79"/>
              </a:rPr>
              <a:t>Les délégués </a:t>
            </a:r>
            <a:r>
              <a:rPr lang="fr-FR" dirty="0">
                <a:solidFill>
                  <a:srgbClr val="002060"/>
                </a:solidFill>
                <a:latin typeface="Futura Medium" panose="020B0602020204020303" pitchFamily="34" charset="-79"/>
                <a:cs typeface="Futura Medium" panose="020B0602020204020303" pitchFamily="34" charset="-79"/>
              </a:rPr>
              <a:t>: contrôle du déroulement des opérations électorales. </a:t>
            </a:r>
          </a:p>
        </p:txBody>
      </p:sp>
    </p:spTree>
    <p:extLst>
      <p:ext uri="{BB962C8B-B14F-4D97-AF65-F5344CB8AC3E}">
        <p14:creationId xmlns:p14="http://schemas.microsoft.com/office/powerpoint/2010/main" val="614790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Le déroulement des opérations électorales</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052945" y="2888672"/>
            <a:ext cx="9715500" cy="2585323"/>
          </a:xfrm>
          <a:prstGeom prst="rect">
            <a:avLst/>
          </a:prstGeom>
          <a:noFill/>
        </p:spPr>
        <p:txBody>
          <a:bodyPr wrap="square" rtlCol="0">
            <a:spAutoFit/>
          </a:bodyPr>
          <a:lstStyle/>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Ouverture du scrutin</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Les modalités de contrôle de l’identité des votants</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Les étapes du scrutin</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Les mentions portées au procès-verbal</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La clôture du scrutin </a:t>
            </a:r>
          </a:p>
        </p:txBody>
      </p:sp>
    </p:spTree>
    <p:extLst>
      <p:ext uri="{BB962C8B-B14F-4D97-AF65-F5344CB8AC3E}">
        <p14:creationId xmlns:p14="http://schemas.microsoft.com/office/powerpoint/2010/main" val="163725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Le déroulement des opérations électorales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Ouverture du scrutin</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052945" y="2888672"/>
            <a:ext cx="9715500" cy="3139321"/>
          </a:xfrm>
          <a:prstGeom prst="rect">
            <a:avLst/>
          </a:prstGeom>
          <a:noFill/>
        </p:spPr>
        <p:txBody>
          <a:bodyPr wrap="square" rtlCol="0">
            <a:spAutoFit/>
          </a:bodyPr>
          <a:lstStyle/>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Constat public de l’heure et mention au PV</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Vérification des piles de bulletins et enveloppes</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Constat que l’urne est vide</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Répartition des clés de l’urne (une au Président, une à l’un des assesseurs)</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Répartition des tâches</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416379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Le déroulement des opérations électorales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Le contrôle de l’identité des votants</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084118" y="2670464"/>
            <a:ext cx="9715500" cy="1754326"/>
          </a:xfrm>
          <a:prstGeom prst="rect">
            <a:avLst/>
          </a:prstGeom>
          <a:noFill/>
        </p:spPr>
        <p:txBody>
          <a:bodyPr wrap="square" rtlCol="0">
            <a:spAutoFit/>
          </a:bodyPr>
          <a:lstStyle/>
          <a:p>
            <a:pPr algn="ctr"/>
            <a:r>
              <a:rPr lang="fr-FR" u="sng" dirty="0">
                <a:solidFill>
                  <a:srgbClr val="002060"/>
                </a:solidFill>
                <a:latin typeface="Futura Medium" panose="020B0602020204020303" pitchFamily="34" charset="-79"/>
                <a:cs typeface="Futura Medium" panose="020B0602020204020303" pitchFamily="34" charset="-79"/>
              </a:rPr>
              <a:t>Communes de – de 1000 habitants</a:t>
            </a:r>
          </a:p>
          <a:p>
            <a:pPr algn="ctr"/>
            <a:endParaRPr lang="fr-FR" dirty="0">
              <a:solidFill>
                <a:srgbClr val="002060"/>
              </a:solidFill>
              <a:latin typeface="Futura Medium" panose="020B0602020204020303" pitchFamily="34" charset="-79"/>
              <a:cs typeface="Futura Medium" panose="020B0602020204020303" pitchFamily="34" charset="-79"/>
            </a:endParaRPr>
          </a:p>
          <a:p>
            <a:pPr algn="ctr"/>
            <a:endParaRPr lang="fr-FR" dirty="0">
              <a:solidFill>
                <a:srgbClr val="002060"/>
              </a:solidFill>
              <a:latin typeface="Futura Medium" panose="020B0602020204020303" pitchFamily="34" charset="-79"/>
              <a:cs typeface="Futura Medium" panose="020B0602020204020303" pitchFamily="34" charset="-79"/>
            </a:endParaRPr>
          </a:p>
          <a:p>
            <a:pPr algn="ctr"/>
            <a:r>
              <a:rPr lang="fr-FR" dirty="0">
                <a:solidFill>
                  <a:srgbClr val="002060"/>
                </a:solidFill>
                <a:latin typeface="Futura Medium" panose="020B0602020204020303" pitchFamily="34" charset="-79"/>
                <a:cs typeface="Futura Medium" panose="020B0602020204020303" pitchFamily="34" charset="-79"/>
              </a:rPr>
              <a:t>Aucun contrôle n’est prévu, l’électeur peut se présenter uniquement muni de sa carte électorale.</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779973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Le déroulement des opérations électorales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Le contrôle de l’identité des votants</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084118" y="2670464"/>
            <a:ext cx="9715500" cy="2031325"/>
          </a:xfrm>
          <a:prstGeom prst="rect">
            <a:avLst/>
          </a:prstGeom>
          <a:noFill/>
        </p:spPr>
        <p:txBody>
          <a:bodyPr wrap="square" rtlCol="0">
            <a:spAutoFit/>
          </a:bodyPr>
          <a:lstStyle/>
          <a:p>
            <a:pPr algn="ctr"/>
            <a:r>
              <a:rPr lang="fr-FR" u="sng" dirty="0">
                <a:solidFill>
                  <a:srgbClr val="002060"/>
                </a:solidFill>
                <a:latin typeface="Futura Medium" panose="020B0602020204020303" pitchFamily="34" charset="-79"/>
                <a:cs typeface="Futura Medium" panose="020B0602020204020303" pitchFamily="34" charset="-79"/>
              </a:rPr>
              <a:t>Communes de + de 1000 habitants</a:t>
            </a:r>
          </a:p>
          <a:p>
            <a:pPr algn="ctr"/>
            <a:endParaRPr lang="fr-FR" dirty="0">
              <a:solidFill>
                <a:srgbClr val="002060"/>
              </a:solidFill>
              <a:latin typeface="Futura Medium" panose="020B0602020204020303" pitchFamily="34" charset="-79"/>
              <a:cs typeface="Futura Medium" panose="020B0602020204020303" pitchFamily="34" charset="-79"/>
            </a:endParaRPr>
          </a:p>
          <a:p>
            <a:pPr algn="ct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Contrôle avant la prise des bulletins et des enveloppes</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Puis contrôle lors de l’introduction de l’enveloppe dans l’urne.</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236538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Le déroulement des opérations électorales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Le contrôle de l’identité des votants</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561109" y="2670464"/>
            <a:ext cx="10238509" cy="4001095"/>
          </a:xfrm>
          <a:prstGeom prst="rect">
            <a:avLst/>
          </a:prstGeom>
          <a:noFill/>
        </p:spPr>
        <p:txBody>
          <a:bodyPr wrap="square" rtlCol="0">
            <a:spAutoFit/>
          </a:bodyPr>
          <a:lstStyle/>
          <a:p>
            <a:pPr algn="ctr"/>
            <a:r>
              <a:rPr lang="fr-FR" u="sng" dirty="0">
                <a:solidFill>
                  <a:srgbClr val="002060"/>
                </a:solidFill>
                <a:latin typeface="Futura Medium" panose="020B0602020204020303" pitchFamily="34" charset="-79"/>
                <a:cs typeface="Futura Medium" panose="020B0602020204020303" pitchFamily="34" charset="-79"/>
              </a:rPr>
              <a:t>Communes de + de 1000 habitants</a:t>
            </a:r>
          </a:p>
          <a:p>
            <a:pPr algn="ctr"/>
            <a:endParaRPr lang="fr-FR" dirty="0">
              <a:solidFill>
                <a:srgbClr val="002060"/>
              </a:solidFill>
              <a:latin typeface="Futura Medium" panose="020B0602020204020303" pitchFamily="34" charset="-79"/>
              <a:cs typeface="Futura Medium" panose="020B0602020204020303" pitchFamily="34" charset="-79"/>
            </a:endParaRPr>
          </a:p>
          <a:p>
            <a:pPr algn="ctr"/>
            <a:r>
              <a:rPr lang="fr-FR" dirty="0">
                <a:solidFill>
                  <a:srgbClr val="002060"/>
                </a:solidFill>
                <a:latin typeface="Futura Medium" panose="020B0602020204020303" pitchFamily="34" charset="-79"/>
                <a:cs typeface="Futura Medium" panose="020B0602020204020303" pitchFamily="34" charset="-79"/>
              </a:rPr>
              <a:t>L’électeur peut justifier de son identité en présentant </a:t>
            </a:r>
            <a:r>
              <a:rPr lang="fr-FR" sz="1400" i="1" dirty="0">
                <a:solidFill>
                  <a:srgbClr val="002060"/>
                </a:solidFill>
                <a:latin typeface="Futura Medium" panose="020B0602020204020303" pitchFamily="34" charset="-79"/>
                <a:cs typeface="Futura Medium" panose="020B0602020204020303" pitchFamily="34" charset="-79"/>
              </a:rPr>
              <a:t>(arrêté du 16/11/2018 entrant en vigueur au 01/01/19)</a:t>
            </a:r>
          </a:p>
          <a:p>
            <a:pPr marL="285750" indent="-285750" algn="ctr">
              <a:buFontTx/>
              <a:buChar char="-"/>
            </a:pPr>
            <a:r>
              <a:rPr lang="fr-FR" sz="1400" i="1" dirty="0">
                <a:solidFill>
                  <a:srgbClr val="002060"/>
                </a:solidFill>
                <a:latin typeface="Futura Medium" panose="020B0602020204020303" pitchFamily="34" charset="-79"/>
                <a:cs typeface="Futura Medium" panose="020B0602020204020303" pitchFamily="34" charset="-79"/>
              </a:rPr>
              <a:t>Carte nationale d’identité</a:t>
            </a:r>
          </a:p>
          <a:p>
            <a:pPr marL="285750" indent="-285750" algn="ctr">
              <a:buFontTx/>
              <a:buChar char="-"/>
            </a:pPr>
            <a:r>
              <a:rPr lang="fr-FR" sz="1400" i="1" dirty="0">
                <a:solidFill>
                  <a:srgbClr val="002060"/>
                </a:solidFill>
                <a:latin typeface="Futura Medium" panose="020B0602020204020303" pitchFamily="34" charset="-79"/>
                <a:cs typeface="Futura Medium" panose="020B0602020204020303" pitchFamily="34" charset="-79"/>
              </a:rPr>
              <a:t>Passeport</a:t>
            </a:r>
          </a:p>
          <a:p>
            <a:pPr marL="285750" indent="-285750" algn="ctr">
              <a:buFontTx/>
              <a:buChar char="-"/>
            </a:pPr>
            <a:r>
              <a:rPr lang="fr-FR" sz="1400" i="1" dirty="0">
                <a:solidFill>
                  <a:srgbClr val="002060"/>
                </a:solidFill>
                <a:latin typeface="Futura Medium" panose="020B0602020204020303" pitchFamily="34" charset="-79"/>
                <a:cs typeface="Futura Medium" panose="020B0602020204020303" pitchFamily="34" charset="-79"/>
              </a:rPr>
              <a:t>Carte d’identité de parlementaire avec photographie délivrée par le président d’une assemblée parlementaire</a:t>
            </a:r>
          </a:p>
          <a:p>
            <a:pPr marL="285750" indent="-285750" algn="ctr">
              <a:buFontTx/>
              <a:buChar char="-"/>
            </a:pPr>
            <a:r>
              <a:rPr lang="fr-FR" sz="1400" i="1" dirty="0">
                <a:solidFill>
                  <a:srgbClr val="002060"/>
                </a:solidFill>
                <a:latin typeface="Futura Medium" panose="020B0602020204020303" pitchFamily="34" charset="-79"/>
                <a:cs typeface="Futura Medium" panose="020B0602020204020303" pitchFamily="34" charset="-79"/>
              </a:rPr>
              <a:t>Carte d’identité d’élu local avec photo, délivrée par le représentant de l’Etat</a:t>
            </a:r>
          </a:p>
          <a:p>
            <a:pPr marL="285750" indent="-285750" algn="ctr">
              <a:buFontTx/>
              <a:buChar char="-"/>
            </a:pPr>
            <a:r>
              <a:rPr lang="fr-FR" sz="1400" i="1" dirty="0">
                <a:solidFill>
                  <a:srgbClr val="002060"/>
                </a:solidFill>
                <a:latin typeface="Futura Medium" panose="020B0602020204020303" pitchFamily="34" charset="-79"/>
                <a:cs typeface="Futura Medium" panose="020B0602020204020303" pitchFamily="34" charset="-79"/>
              </a:rPr>
              <a:t>Carte vitale avec photographie</a:t>
            </a:r>
          </a:p>
          <a:p>
            <a:pPr marL="285750" indent="-285750" algn="ctr">
              <a:buFontTx/>
              <a:buChar char="-"/>
            </a:pPr>
            <a:r>
              <a:rPr lang="fr-FR" sz="1400" i="1" dirty="0">
                <a:solidFill>
                  <a:srgbClr val="002060"/>
                </a:solidFill>
                <a:latin typeface="Futura Medium" panose="020B0602020204020303" pitchFamily="34" charset="-79"/>
                <a:cs typeface="Futura Medium" panose="020B0602020204020303" pitchFamily="34" charset="-79"/>
              </a:rPr>
              <a:t>Carte du combattant avec photo, délivrée par l’Office national des anciens combattants et victimes de guerre</a:t>
            </a:r>
          </a:p>
          <a:p>
            <a:pPr marL="285750" indent="-285750" algn="ctr">
              <a:buFontTx/>
              <a:buChar char="-"/>
            </a:pPr>
            <a:r>
              <a:rPr lang="fr-FR" sz="1400" i="1" dirty="0">
                <a:solidFill>
                  <a:srgbClr val="002060"/>
                </a:solidFill>
                <a:latin typeface="Futura Medium" panose="020B0602020204020303" pitchFamily="34" charset="-79"/>
                <a:cs typeface="Futura Medium" panose="020B0602020204020303" pitchFamily="34" charset="-79"/>
              </a:rPr>
              <a:t>Carte d’invalidité ou carte de mobilité inclusion avec photo</a:t>
            </a:r>
          </a:p>
          <a:p>
            <a:pPr marL="285750" indent="-285750" algn="ctr">
              <a:buFontTx/>
              <a:buChar char="-"/>
            </a:pPr>
            <a:r>
              <a:rPr lang="fr-FR" sz="1400" i="1" dirty="0">
                <a:solidFill>
                  <a:srgbClr val="002060"/>
                </a:solidFill>
                <a:latin typeface="Futura Medium" panose="020B0602020204020303" pitchFamily="34" charset="-79"/>
                <a:cs typeface="Futura Medium" panose="020B0602020204020303" pitchFamily="34" charset="-79"/>
              </a:rPr>
              <a:t>Carte d’identité de fonctionnaire d’Etat avec photo</a:t>
            </a:r>
          </a:p>
          <a:p>
            <a:pPr marL="285750" indent="-285750" algn="ctr">
              <a:buFontTx/>
              <a:buChar char="-"/>
            </a:pPr>
            <a:r>
              <a:rPr lang="fr-FR" sz="1400" i="1" dirty="0">
                <a:solidFill>
                  <a:srgbClr val="002060"/>
                </a:solidFill>
                <a:latin typeface="Futura Medium" panose="020B0602020204020303" pitchFamily="34" charset="-79"/>
                <a:cs typeface="Futura Medium" panose="020B0602020204020303" pitchFamily="34" charset="-79"/>
              </a:rPr>
              <a:t>Carte d’identité ou de circulation avec photo, délivrée par les autorités militaires</a:t>
            </a:r>
          </a:p>
          <a:p>
            <a:pPr marL="285750" indent="-285750" algn="ctr">
              <a:buFontTx/>
              <a:buChar char="-"/>
            </a:pPr>
            <a:r>
              <a:rPr lang="fr-FR" sz="1400" i="1" dirty="0">
                <a:solidFill>
                  <a:srgbClr val="002060"/>
                </a:solidFill>
                <a:latin typeface="Futura Medium" panose="020B0602020204020303" pitchFamily="34" charset="-79"/>
                <a:cs typeface="Futura Medium" panose="020B0602020204020303" pitchFamily="34" charset="-79"/>
              </a:rPr>
              <a:t>Permis de conduire sécurisé conforme au format « Union européenne »</a:t>
            </a:r>
          </a:p>
          <a:p>
            <a:pPr marL="285750" indent="-285750" algn="ctr">
              <a:buFontTx/>
              <a:buChar char="-"/>
            </a:pPr>
            <a:r>
              <a:rPr lang="fr-FR" sz="1400" i="1" dirty="0">
                <a:solidFill>
                  <a:srgbClr val="002060"/>
                </a:solidFill>
                <a:latin typeface="Futura Medium" panose="020B0602020204020303" pitchFamily="34" charset="-79"/>
                <a:cs typeface="Futura Medium" panose="020B0602020204020303" pitchFamily="34" charset="-79"/>
              </a:rPr>
              <a:t>Permis de chasser avec photo, délivré par l’Office national de la chasse et de la faune sauvage</a:t>
            </a:r>
          </a:p>
          <a:p>
            <a:pPr marL="285750" indent="-285750" algn="ctr">
              <a:buFontTx/>
              <a:buChar char="-"/>
            </a:pPr>
            <a:r>
              <a:rPr lang="fr-FR" sz="1400" i="1" dirty="0">
                <a:solidFill>
                  <a:srgbClr val="002060"/>
                </a:solidFill>
                <a:latin typeface="Futura Medium" panose="020B0602020204020303" pitchFamily="34" charset="-79"/>
                <a:cs typeface="Futura Medium" panose="020B0602020204020303" pitchFamily="34" charset="-79"/>
              </a:rPr>
              <a:t>Récépissé valant justification de l’identité, délivré en échange des pièces d’identité en cas de contrôle judiciaire, en application L. 224-1 du code de la sécurité intérieure.</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497089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Le déroulement des opérations électorales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Le contrôle de l’identité des votants</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127413" y="2909455"/>
            <a:ext cx="10238509" cy="2062103"/>
          </a:xfrm>
          <a:prstGeom prst="rect">
            <a:avLst/>
          </a:prstGeom>
          <a:noFill/>
        </p:spPr>
        <p:txBody>
          <a:bodyPr wrap="square" rtlCol="0">
            <a:spAutoFit/>
          </a:bodyPr>
          <a:lstStyle/>
          <a:p>
            <a:pPr algn="ctr"/>
            <a:r>
              <a:rPr lang="fr-FR" sz="2000" b="1" dirty="0">
                <a:solidFill>
                  <a:srgbClr val="002060"/>
                </a:solidFill>
                <a:latin typeface="Futura Medium" panose="020B0602020204020303" pitchFamily="34" charset="-79"/>
                <a:cs typeface="Futura Medium" panose="020B0602020204020303" pitchFamily="34" charset="-79"/>
              </a:rPr>
              <a:t>La carte électorale</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Il n’y a pas d’obligation de présentation par l’électeur</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dirty="0">
                <a:solidFill>
                  <a:srgbClr val="002060"/>
                </a:solidFill>
                <a:latin typeface="Futura Medium" panose="020B0602020204020303" pitchFamily="34" charset="-79"/>
                <a:cs typeface="Futura Medium" panose="020B0602020204020303" pitchFamily="34" charset="-79"/>
              </a:rPr>
              <a:t>Si la carte électorale n’a pas été remise à l’électeur à son domicile, elle peut lui être remise lorsqu’il se rend au bureau de vote pour exprimer son suffrage. Un PV de remise est à annexer au PV des opérations électorales transmis en préfecture. </a:t>
            </a:r>
            <a:r>
              <a:rPr lang="fr-FR" sz="1600" i="1" dirty="0">
                <a:solidFill>
                  <a:srgbClr val="002060"/>
                </a:solidFill>
                <a:latin typeface="Futura Medium" panose="020B0602020204020303" pitchFamily="34" charset="-79"/>
                <a:cs typeface="Futura Medium" panose="020B0602020204020303" pitchFamily="34" charset="-79"/>
              </a:rPr>
              <a:t>(R. 25 Code électoral)</a:t>
            </a:r>
          </a:p>
        </p:txBody>
      </p:sp>
    </p:spTree>
    <p:extLst>
      <p:ext uri="{BB962C8B-B14F-4D97-AF65-F5344CB8AC3E}">
        <p14:creationId xmlns:p14="http://schemas.microsoft.com/office/powerpoint/2010/main" val="1669125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1690254" y="1246909"/>
            <a:ext cx="9144000" cy="3709553"/>
          </a:xfrm>
        </p:spPr>
        <p:txBody>
          <a:bodyPr>
            <a:normAutofit fontScale="90000"/>
          </a:bodyPr>
          <a:lstStyle/>
          <a:p>
            <a:r>
              <a:rPr lang="fr-FR" dirty="0">
                <a:solidFill>
                  <a:srgbClr val="002060"/>
                </a:solidFill>
                <a:latin typeface="Futura Medium" panose="020B0602020204020303" pitchFamily="34" charset="-79"/>
                <a:cs typeface="Futura Medium" panose="020B0602020204020303" pitchFamily="34" charset="-79"/>
              </a:rPr>
              <a:t>SOMMAIRE</a:t>
            </a:r>
            <a:br>
              <a:rPr lang="fr-FR" dirty="0">
                <a:solidFill>
                  <a:srgbClr val="002060"/>
                </a:solidFill>
                <a:latin typeface="Futura Medium" panose="020B0602020204020303" pitchFamily="34" charset="-79"/>
                <a:cs typeface="Futura Medium" panose="020B0602020204020303" pitchFamily="34" charset="-79"/>
              </a:rPr>
            </a:br>
            <a:br>
              <a:rPr lang="fr-FR" dirty="0">
                <a:solidFill>
                  <a:srgbClr val="002060"/>
                </a:solidFill>
                <a:latin typeface="Futura Medium" panose="020B0602020204020303" pitchFamily="34" charset="-79"/>
                <a:cs typeface="Futura Medium" panose="020B0602020204020303" pitchFamily="34" charset="-79"/>
              </a:rPr>
            </a:br>
            <a:r>
              <a:rPr lang="fr-FR" sz="4400" dirty="0">
                <a:solidFill>
                  <a:srgbClr val="002060"/>
                </a:solidFill>
                <a:latin typeface="Futura Medium" panose="020B0602020204020303" pitchFamily="34" charset="-79"/>
                <a:cs typeface="Futura Medium" panose="020B0602020204020303" pitchFamily="34" charset="-79"/>
              </a:rPr>
              <a:t>1) Les modes de scrutin</a:t>
            </a:r>
            <a:br>
              <a:rPr lang="fr-FR" sz="4400" dirty="0">
                <a:solidFill>
                  <a:srgbClr val="002060"/>
                </a:solidFill>
                <a:latin typeface="Futura Medium" panose="020B0602020204020303" pitchFamily="34" charset="-79"/>
                <a:cs typeface="Futura Medium" panose="020B0602020204020303" pitchFamily="34" charset="-79"/>
              </a:rPr>
            </a:br>
            <a:r>
              <a:rPr lang="fr-FR" sz="4400" dirty="0">
                <a:solidFill>
                  <a:srgbClr val="002060"/>
                </a:solidFill>
                <a:latin typeface="Futura Medium" panose="020B0602020204020303" pitchFamily="34" charset="-79"/>
                <a:cs typeface="Futura Medium" panose="020B0602020204020303" pitchFamily="34" charset="-79"/>
              </a:rPr>
              <a:t>2) Le déroulement du scrutin</a:t>
            </a:r>
            <a:br>
              <a:rPr lang="fr-FR" sz="4400" dirty="0">
                <a:solidFill>
                  <a:srgbClr val="002060"/>
                </a:solidFill>
                <a:latin typeface="Futura Medium" panose="020B0602020204020303" pitchFamily="34" charset="-79"/>
                <a:cs typeface="Futura Medium" panose="020B0602020204020303" pitchFamily="34" charset="-79"/>
              </a:rPr>
            </a:br>
            <a:r>
              <a:rPr lang="fr-FR" sz="4400" dirty="0">
                <a:solidFill>
                  <a:srgbClr val="002060"/>
                </a:solidFill>
                <a:latin typeface="Futura Medium" panose="020B0602020204020303" pitchFamily="34" charset="-79"/>
                <a:cs typeface="Futura Medium" panose="020B0602020204020303" pitchFamily="34" charset="-79"/>
              </a:rPr>
              <a:t>3) Le bureau de vote</a:t>
            </a:r>
            <a:br>
              <a:rPr lang="fr-FR" sz="4400" dirty="0">
                <a:solidFill>
                  <a:srgbClr val="002060"/>
                </a:solidFill>
                <a:latin typeface="Futura Medium" panose="020B0602020204020303" pitchFamily="34" charset="-79"/>
                <a:cs typeface="Futura Medium" panose="020B0602020204020303" pitchFamily="34" charset="-79"/>
              </a:rPr>
            </a:br>
            <a:r>
              <a:rPr lang="fr-FR" sz="4400" dirty="0">
                <a:solidFill>
                  <a:srgbClr val="002060"/>
                </a:solidFill>
                <a:latin typeface="Futura Medium" panose="020B0602020204020303" pitchFamily="34" charset="-79"/>
                <a:cs typeface="Futura Medium" panose="020B0602020204020303" pitchFamily="34" charset="-79"/>
              </a:rPr>
              <a:t>4) Le PV des opérations électorales</a:t>
            </a:r>
            <a:br>
              <a:rPr lang="fr-FR" sz="4400" dirty="0">
                <a:solidFill>
                  <a:srgbClr val="002060"/>
                </a:solidFill>
                <a:latin typeface="Futura Medium" panose="020B0602020204020303" pitchFamily="34" charset="-79"/>
                <a:cs typeface="Futura Medium" panose="020B0602020204020303" pitchFamily="34" charset="-79"/>
              </a:rPr>
            </a:br>
            <a:r>
              <a:rPr lang="fr-FR" sz="4400" dirty="0">
                <a:solidFill>
                  <a:srgbClr val="002060"/>
                </a:solidFill>
                <a:latin typeface="Futura Medium" panose="020B0602020204020303" pitchFamily="34" charset="-79"/>
                <a:cs typeface="Futura Medium" panose="020B0602020204020303" pitchFamily="34" charset="-79"/>
              </a:rPr>
              <a:t>5) Calendrier </a:t>
            </a: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193481" y="5518150"/>
            <a:ext cx="1652155" cy="979955"/>
          </a:xfrm>
          <a:prstGeom prst="rect">
            <a:avLst/>
          </a:prstGeom>
        </p:spPr>
      </p:pic>
    </p:spTree>
    <p:extLst>
      <p:ext uri="{BB962C8B-B14F-4D97-AF65-F5344CB8AC3E}">
        <p14:creationId xmlns:p14="http://schemas.microsoft.com/office/powerpoint/2010/main" val="761882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Le déroulement des opérations électorales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Les étapes du scrutin</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210540" y="2244436"/>
            <a:ext cx="10238509" cy="3693319"/>
          </a:xfrm>
          <a:prstGeom prst="rect">
            <a:avLst/>
          </a:prstGeom>
          <a:noFill/>
        </p:spPr>
        <p:txBody>
          <a:bodyPr wrap="square" rtlCol="0">
            <a:spAutoFit/>
          </a:bodyPr>
          <a:lstStyle/>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L’électeur se présente à la table de décharge, son identité est vérifiée</a:t>
            </a: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L’électeur se rend à l’isoloir </a:t>
            </a:r>
            <a:r>
              <a:rPr lang="fr-FR" dirty="0">
                <a:solidFill>
                  <a:srgbClr val="C00000"/>
                </a:solidFill>
                <a:latin typeface="Futura Medium" panose="020B0602020204020303" pitchFamily="34" charset="-79"/>
                <a:cs typeface="Futura Medium" panose="020B0602020204020303" pitchFamily="34" charset="-79"/>
              </a:rPr>
              <a:t>(OBLIGATOIRE)</a:t>
            </a: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L’électeur se présente devant la table de vote où son identité est vérifiée, par une lecture à voix haute de la pièce d’identité présentée par le Président du bureau ou son suppléant</a:t>
            </a: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Constat visuel que l’électeur n’a qu’une enveloppe</a:t>
            </a: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L’enveloppe est introduite dans l’urne par l’électeur</a:t>
            </a: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L’électeur signe la liste d’émargement face à son nom</a:t>
            </a: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La carte d’électeur lui est rendue après que l’assesseur y ait apposé un timbre à la date du scrutin à l’emplacement prévu</a:t>
            </a:r>
          </a:p>
          <a:p>
            <a:pPr marL="342900" indent="-342900" algn="ctr">
              <a:buAutoNum type="arabicParenR"/>
            </a:pPr>
            <a:endParaRPr lang="fr-FR" dirty="0">
              <a:solidFill>
                <a:srgbClr val="002060"/>
              </a:solidFill>
              <a:latin typeface="Futura Medium" panose="020B0602020204020303" pitchFamily="34" charset="-79"/>
              <a:cs typeface="Futura Medium" panose="020B0602020204020303" pitchFamily="34" charset="-79"/>
            </a:endParaRPr>
          </a:p>
          <a:p>
            <a:pPr algn="ctr"/>
            <a:r>
              <a:rPr lang="fr-FR" u="sng" dirty="0">
                <a:solidFill>
                  <a:srgbClr val="002060"/>
                </a:solidFill>
                <a:latin typeface="Futura Medium" panose="020B0602020204020303" pitchFamily="34" charset="-79"/>
                <a:cs typeface="Futura Medium" panose="020B0602020204020303" pitchFamily="34" charset="-79"/>
              </a:rPr>
              <a:t>Remarque</a:t>
            </a:r>
            <a:r>
              <a:rPr lang="fr-FR" dirty="0">
                <a:solidFill>
                  <a:srgbClr val="002060"/>
                </a:solidFill>
                <a:latin typeface="Futura Medium" panose="020B0602020204020303" pitchFamily="34" charset="-79"/>
                <a:cs typeface="Futura Medium" panose="020B0602020204020303" pitchFamily="34" charset="-79"/>
              </a:rPr>
              <a:t> : durant le déroulement des opérations de vote, le PV est tenu à disposition des membres du bureau, des candidats, des délégués des candidats. Ces personnes peuvent y porter des observations, des réclamations. </a:t>
            </a:r>
          </a:p>
        </p:txBody>
      </p:sp>
    </p:spTree>
    <p:extLst>
      <p:ext uri="{BB962C8B-B14F-4D97-AF65-F5344CB8AC3E}">
        <p14:creationId xmlns:p14="http://schemas.microsoft.com/office/powerpoint/2010/main" val="436150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Le déroulement des opérations électorales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La clôture du scrutin</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127413" y="2581797"/>
            <a:ext cx="10238509" cy="3139321"/>
          </a:xfrm>
          <a:prstGeom prst="rect">
            <a:avLst/>
          </a:prstGeom>
          <a:noFill/>
        </p:spPr>
        <p:txBody>
          <a:bodyPr wrap="square" rtlCol="0">
            <a:spAutoFit/>
          </a:bodyPr>
          <a:lstStyle/>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Constat de l’heure de clôture par le Président et inscription au PV</a:t>
            </a: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Si il y a des électeurs dans la salle, possibilité de voter. De nouveaux électeurs ne peuvent pas entrer dans la salle de vote.</a:t>
            </a: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Signature de la liste d’émargement par les membres du bureau de vote et comptage des émargements (mention au PV des opérations électorales).</a:t>
            </a:r>
          </a:p>
          <a:p>
            <a:pPr marL="342900" indent="-342900">
              <a:buAutoNum type="arabicParenR"/>
            </a:pPr>
            <a:endParaRPr lang="fr-FR" dirty="0">
              <a:solidFill>
                <a:srgbClr val="002060"/>
              </a:solidFill>
              <a:latin typeface="Futura Medium" panose="020B0602020204020303" pitchFamily="34" charset="-79"/>
              <a:cs typeface="Futura Medium" panose="020B0602020204020303" pitchFamily="34" charset="-79"/>
            </a:endParaRPr>
          </a:p>
          <a:p>
            <a:endParaRPr lang="fr-FR" dirty="0">
              <a:solidFill>
                <a:srgbClr val="002060"/>
              </a:solidFill>
              <a:latin typeface="Futura Medium" panose="020B0602020204020303" pitchFamily="34" charset="-79"/>
              <a:cs typeface="Futura Medium" panose="020B0602020204020303" pitchFamily="34" charset="-79"/>
            </a:endParaRPr>
          </a:p>
          <a:p>
            <a:pPr marL="342900" indent="-342900" algn="ctr">
              <a:buAutoNum type="arabicParenR"/>
            </a:pPr>
            <a:endParaRPr lang="fr-FR" dirty="0">
              <a:solidFill>
                <a:srgbClr val="002060"/>
              </a:solidFill>
              <a:latin typeface="Futura Medium" panose="020B0602020204020303" pitchFamily="34" charset="-79"/>
              <a:cs typeface="Futura Medium" panose="020B0602020204020303" pitchFamily="34" charset="-79"/>
            </a:endParaRPr>
          </a:p>
          <a:p>
            <a:pPr algn="ctr"/>
            <a:r>
              <a:rPr lang="fr-FR" dirty="0">
                <a:solidFill>
                  <a:srgbClr val="002060"/>
                </a:solidFill>
                <a:latin typeface="Futura Medium" panose="020B0602020204020303" pitchFamily="34" charset="-79"/>
                <a:cs typeface="Futura Medium" panose="020B0602020204020303" pitchFamily="34" charset="-79"/>
              </a:rPr>
              <a:t>Rappel : Les membres du bureau de vote ne peuvent pas partir au moment de la clôture du scrutin, d’autres documents sont à signer pendant/après le dépouillement</a:t>
            </a:r>
          </a:p>
          <a:p>
            <a:pPr marL="342900" indent="-342900">
              <a:buAutoNum type="arabicParenR"/>
            </a:pPr>
            <a:endParaRPr lang="fr-FR" dirty="0">
              <a:solidFill>
                <a:srgbClr val="002060"/>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554933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Le déroulement des opérations électorales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Le dépouillement</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127413" y="2581797"/>
            <a:ext cx="10238509" cy="2031325"/>
          </a:xfrm>
          <a:prstGeom prst="rect">
            <a:avLst/>
          </a:prstGeom>
          <a:noFill/>
        </p:spPr>
        <p:txBody>
          <a:bodyPr wrap="square" rtlCol="0">
            <a:spAutoFit/>
          </a:bodyPr>
          <a:lstStyle/>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La désignation des scrutateurs</a:t>
            </a:r>
          </a:p>
          <a:p>
            <a:pPr marL="342900" indent="-342900">
              <a:buAutoNum type="arabicParenR"/>
            </a:pPr>
            <a:endParaRPr lang="fr-FR" dirty="0">
              <a:solidFill>
                <a:srgbClr val="002060"/>
              </a:solidFill>
              <a:latin typeface="Futura Medium" panose="020B0602020204020303" pitchFamily="34" charset="-79"/>
              <a:cs typeface="Futura Medium" panose="020B0602020204020303" pitchFamily="34" charset="-79"/>
            </a:endParaRP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L’ouverture de l’urne</a:t>
            </a:r>
          </a:p>
          <a:p>
            <a:pPr marL="342900" indent="-342900">
              <a:buAutoNum type="arabicParenR"/>
            </a:pPr>
            <a:endParaRPr lang="fr-FR" dirty="0">
              <a:solidFill>
                <a:srgbClr val="002060"/>
              </a:solidFill>
              <a:latin typeface="Futura Medium" panose="020B0602020204020303" pitchFamily="34" charset="-79"/>
              <a:cs typeface="Futura Medium" panose="020B0602020204020303" pitchFamily="34" charset="-79"/>
            </a:endParaRP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Les étapes de dépouillement</a:t>
            </a:r>
          </a:p>
          <a:p>
            <a:pPr marL="342900" indent="-342900">
              <a:buAutoNum type="arabicParenR"/>
            </a:pPr>
            <a:endParaRPr lang="fr-FR" dirty="0">
              <a:solidFill>
                <a:srgbClr val="002060"/>
              </a:solidFill>
              <a:latin typeface="Futura Medium" panose="020B0602020204020303" pitchFamily="34" charset="-79"/>
              <a:cs typeface="Futura Medium" panose="020B0602020204020303" pitchFamily="34" charset="-79"/>
            </a:endParaRP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La finalisation du procès-verbal</a:t>
            </a:r>
          </a:p>
        </p:txBody>
      </p:sp>
    </p:spTree>
    <p:extLst>
      <p:ext uri="{BB962C8B-B14F-4D97-AF65-F5344CB8AC3E}">
        <p14:creationId xmlns:p14="http://schemas.microsoft.com/office/powerpoint/2010/main" val="615831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Le déroulement des opérations électorales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La désignation des scrutateurs</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127413" y="3018215"/>
            <a:ext cx="10238509" cy="2031325"/>
          </a:xfrm>
          <a:prstGeom prst="rect">
            <a:avLst/>
          </a:prstGeom>
          <a:noFill/>
        </p:spPr>
        <p:txBody>
          <a:bodyPr wrap="square" rtlCol="0">
            <a:spAutoFit/>
          </a:bodyPr>
          <a:lstStyle/>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Le dépouillement est opéré par des scrutateurs, sous la surveillance des membres du bureau</a:t>
            </a:r>
          </a:p>
          <a:p>
            <a:pPr marL="342900" indent="-342900">
              <a:buAutoNum type="arabicParenR"/>
            </a:pPr>
            <a:endParaRPr lang="fr-FR" dirty="0">
              <a:solidFill>
                <a:srgbClr val="002060"/>
              </a:solidFill>
              <a:latin typeface="Futura Medium" panose="020B0602020204020303" pitchFamily="34" charset="-79"/>
              <a:cs typeface="Futura Medium" panose="020B0602020204020303" pitchFamily="34" charset="-79"/>
            </a:endParaRP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Désignation parmi les électeurs présents, au moins, une heure avant la clôture du scrutin</a:t>
            </a:r>
          </a:p>
          <a:p>
            <a:pPr marL="342900" indent="-342900">
              <a:buAutoNum type="arabicParenR"/>
            </a:pPr>
            <a:endParaRPr lang="fr-FR" dirty="0">
              <a:solidFill>
                <a:srgbClr val="002060"/>
              </a:solidFill>
              <a:latin typeface="Futura Medium" panose="020B0602020204020303" pitchFamily="34" charset="-79"/>
              <a:cs typeface="Futura Medium" panose="020B0602020204020303" pitchFamily="34" charset="-79"/>
            </a:endParaRP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Ils sont désignés et affectés aux tables de dépouillement</a:t>
            </a:r>
          </a:p>
          <a:p>
            <a:pPr marL="342900" indent="-342900">
              <a:buAutoNum type="arabicParenR"/>
            </a:pPr>
            <a:endParaRPr lang="fr-FR" dirty="0">
              <a:solidFill>
                <a:srgbClr val="002060"/>
              </a:solidFill>
              <a:latin typeface="Futura Medium" panose="020B0602020204020303" pitchFamily="34" charset="-79"/>
              <a:cs typeface="Futura Medium" panose="020B0602020204020303" pitchFamily="34" charset="-79"/>
            </a:endParaRPr>
          </a:p>
          <a:p>
            <a:pPr marL="342900" indent="-342900">
              <a:buAutoNum type="arabicParenR"/>
            </a:pPr>
            <a:r>
              <a:rPr lang="fr-FR" dirty="0">
                <a:solidFill>
                  <a:srgbClr val="002060"/>
                </a:solidFill>
                <a:latin typeface="Futura Medium" panose="020B0602020204020303" pitchFamily="34" charset="-79"/>
                <a:cs typeface="Futura Medium" panose="020B0602020204020303" pitchFamily="34" charset="-79"/>
              </a:rPr>
              <a:t>Désignation par les candidats / leurs délégués ou le bureau de vote</a:t>
            </a:r>
          </a:p>
        </p:txBody>
      </p:sp>
    </p:spTree>
    <p:extLst>
      <p:ext uri="{BB962C8B-B14F-4D97-AF65-F5344CB8AC3E}">
        <p14:creationId xmlns:p14="http://schemas.microsoft.com/office/powerpoint/2010/main" val="2704262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332509" y="626898"/>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Le déroulement des opérations électorales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L’ouverture de l’urne</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042554" y="1800494"/>
            <a:ext cx="10238509" cy="4524315"/>
          </a:xfrm>
          <a:prstGeom prst="rect">
            <a:avLst/>
          </a:prstGeom>
          <a:noFill/>
        </p:spPr>
        <p:txBody>
          <a:bodyPr wrap="square" rtlCol="0">
            <a:spAutoFit/>
          </a:bodyPr>
          <a:lstStyle/>
          <a:p>
            <a:r>
              <a:rPr lang="fr-FR" dirty="0">
                <a:solidFill>
                  <a:srgbClr val="002060"/>
                </a:solidFill>
                <a:latin typeface="Futura Medium" panose="020B0602020204020303" pitchFamily="34" charset="-79"/>
                <a:cs typeface="Futura Medium" panose="020B0602020204020303" pitchFamily="34" charset="-79"/>
              </a:rPr>
              <a:t>1) Le dépouillement est conduit de façon continue jusqu’à son achèvement immédiatement après la fermeture du bureau de vote</a:t>
            </a:r>
          </a:p>
          <a:p>
            <a:pPr marL="285750" indent="-285750">
              <a:buFontTx/>
              <a:buChar char="-"/>
            </a:pPr>
            <a:endParaRPr lang="fr-FR" dirty="0">
              <a:solidFill>
                <a:srgbClr val="002060"/>
              </a:solidFill>
              <a:latin typeface="Futura Medium" panose="020B0602020204020303" pitchFamily="34" charset="-79"/>
              <a:cs typeface="Futura Medium" panose="020B0602020204020303" pitchFamily="34" charset="-79"/>
            </a:endParaRPr>
          </a:p>
          <a:p>
            <a:r>
              <a:rPr lang="fr-FR" dirty="0">
                <a:solidFill>
                  <a:srgbClr val="002060"/>
                </a:solidFill>
                <a:latin typeface="Futura Medium" panose="020B0602020204020303" pitchFamily="34" charset="-79"/>
                <a:cs typeface="Futura Medium" panose="020B0602020204020303" pitchFamily="34" charset="-79"/>
              </a:rPr>
              <a:t>2) Ouverture de l’urne, vérification du nombre d’enveloppes, ainsi que de bulletins sans enveloppe : il doit être conforme aux émargements. Dans le cas contraire, il en est fait mention au procès-verbal.</a:t>
            </a:r>
          </a:p>
          <a:p>
            <a:endParaRPr lang="fr-FR" dirty="0">
              <a:solidFill>
                <a:srgbClr val="002060"/>
              </a:solidFill>
              <a:latin typeface="Futura Medium" panose="020B0602020204020303" pitchFamily="34" charset="-79"/>
              <a:cs typeface="Futura Medium" panose="020B0602020204020303" pitchFamily="34" charset="-79"/>
            </a:endParaRPr>
          </a:p>
          <a:p>
            <a:r>
              <a:rPr lang="fr-FR" dirty="0">
                <a:solidFill>
                  <a:srgbClr val="002060"/>
                </a:solidFill>
                <a:latin typeface="Futura Medium" panose="020B0602020204020303" pitchFamily="34" charset="-79"/>
                <a:cs typeface="Futura Medium" panose="020B0602020204020303" pitchFamily="34" charset="-79"/>
              </a:rPr>
              <a:t>3) Les enveloppes contenant les bulletins sont regroupées par paquet de 100 et introduites dans les enveloppes de centaine. Elles sont cachetées et signées par le Président du bureau et au moins deux assesseurs représentant les listes des candidats. Le dernier paquet d’enveloppes, qui compte moins de 100 bulletins, est introduit dans une enveloppe de centaine sur laquelle est indiquée le nombre d’enveloppes contenues</a:t>
            </a:r>
          </a:p>
          <a:p>
            <a:r>
              <a:rPr lang="fr-FR" dirty="0">
                <a:solidFill>
                  <a:srgbClr val="002060"/>
                </a:solidFill>
                <a:latin typeface="Futura Medium" panose="020B0602020204020303" pitchFamily="34" charset="-79"/>
                <a:cs typeface="Futura Medium" panose="020B0602020204020303" pitchFamily="34" charset="-79"/>
              </a:rPr>
              <a:t>REMARQUE : cette mise sous enveloppe ne s’effectue pas lorsque moins de 100 électeurs ont voté dans le bureau de vote</a:t>
            </a:r>
          </a:p>
          <a:p>
            <a:endParaRPr lang="fr-FR" dirty="0">
              <a:solidFill>
                <a:srgbClr val="002060"/>
              </a:solidFill>
              <a:latin typeface="Futura Medium" panose="020B0602020204020303" pitchFamily="34" charset="-79"/>
              <a:cs typeface="Futura Medium" panose="020B0602020204020303" pitchFamily="34" charset="-79"/>
            </a:endParaRPr>
          </a:p>
          <a:p>
            <a:r>
              <a:rPr lang="fr-FR" i="1" dirty="0">
                <a:solidFill>
                  <a:schemeClr val="accent2"/>
                </a:solidFill>
                <a:latin typeface="Futura Medium" panose="020B0602020204020303" pitchFamily="34" charset="-79"/>
                <a:cs typeface="Futura Medium" panose="020B0602020204020303" pitchFamily="34" charset="-79"/>
              </a:rPr>
              <a:t>Pensez à prévoir du petit matériel (stylos, agrafeuse, élastiques, …)</a:t>
            </a:r>
          </a:p>
        </p:txBody>
      </p:sp>
    </p:spTree>
    <p:extLst>
      <p:ext uri="{BB962C8B-B14F-4D97-AF65-F5344CB8AC3E}">
        <p14:creationId xmlns:p14="http://schemas.microsoft.com/office/powerpoint/2010/main" val="1909439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332509" y="626898"/>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Le déroulement des opérations électorales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Les étapes du dépouillement</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042554" y="1800494"/>
            <a:ext cx="10238509" cy="4247317"/>
          </a:xfrm>
          <a:prstGeom prst="rect">
            <a:avLst/>
          </a:prstGeom>
          <a:noFill/>
        </p:spPr>
        <p:txBody>
          <a:bodyPr wrap="square" rtlCol="0">
            <a:spAutoFit/>
          </a:bodyPr>
          <a:lstStyle/>
          <a:p>
            <a:pPr marL="342900" indent="-342900">
              <a:buAutoNum type="arabicParenR"/>
            </a:pPr>
            <a:r>
              <a:rPr lang="fr-FR" i="1" dirty="0">
                <a:solidFill>
                  <a:srgbClr val="002060"/>
                </a:solidFill>
                <a:latin typeface="Futura Medium" panose="020B0602020204020303" pitchFamily="34" charset="-79"/>
                <a:cs typeface="Futura Medium" panose="020B0602020204020303" pitchFamily="34" charset="-79"/>
              </a:rPr>
              <a:t>Les enveloppes de centaine sont réparties entre les tables de dépouillement et ouvertes par les scrutateurs</a:t>
            </a:r>
          </a:p>
          <a:p>
            <a:pPr marL="342900" indent="-342900">
              <a:buAutoNum type="arabicParenR"/>
            </a:pPr>
            <a:r>
              <a:rPr lang="fr-FR" i="1" dirty="0">
                <a:solidFill>
                  <a:srgbClr val="002060"/>
                </a:solidFill>
                <a:latin typeface="Futura Medium" panose="020B0602020204020303" pitchFamily="34" charset="-79"/>
                <a:cs typeface="Futura Medium" panose="020B0602020204020303" pitchFamily="34" charset="-79"/>
              </a:rPr>
              <a:t>Un scrutateur ouvre les enveloppes de vote une à une, déplie le bulletin et le passe à un autre scrutateur qui le lit à voix haute et intelligible.</a:t>
            </a:r>
          </a:p>
          <a:p>
            <a:pPr marL="342900" indent="-342900">
              <a:buAutoNum type="arabicParenR"/>
            </a:pPr>
            <a:r>
              <a:rPr lang="fr-FR" i="1" dirty="0">
                <a:solidFill>
                  <a:srgbClr val="002060"/>
                </a:solidFill>
                <a:latin typeface="Futura Medium" panose="020B0602020204020303" pitchFamily="34" charset="-79"/>
                <a:cs typeface="Futura Medium" panose="020B0602020204020303" pitchFamily="34" charset="-79"/>
              </a:rPr>
              <a:t>Les noms portés sur les bulletins sont relevés sur les feuilles de pointage par au moins un scrutateur.</a:t>
            </a:r>
          </a:p>
          <a:p>
            <a:pPr marL="342900" indent="-342900">
              <a:buAutoNum type="arabicParenR"/>
            </a:pPr>
            <a:endParaRPr lang="fr-FR" i="1" dirty="0">
              <a:solidFill>
                <a:srgbClr val="002060"/>
              </a:solidFill>
              <a:latin typeface="Futura Medium" panose="020B0602020204020303" pitchFamily="34" charset="-79"/>
              <a:cs typeface="Futura Medium" panose="020B0602020204020303" pitchFamily="34" charset="-79"/>
            </a:endParaRPr>
          </a:p>
          <a:p>
            <a:pPr algn="ctr"/>
            <a:r>
              <a:rPr lang="fr-FR" i="1" dirty="0">
                <a:solidFill>
                  <a:srgbClr val="C00000"/>
                </a:solidFill>
                <a:latin typeface="Futura Medium" panose="020B0602020204020303" pitchFamily="34" charset="-79"/>
                <a:cs typeface="Futura Medium" panose="020B0602020204020303" pitchFamily="34" charset="-79"/>
              </a:rPr>
              <a:t>TOUTE AUTRE PROCEDURE PEUT ENTRAINER L’ANNULATION DE L’ELECTION</a:t>
            </a:r>
          </a:p>
          <a:p>
            <a:endParaRPr lang="fr-FR" i="1" dirty="0">
              <a:solidFill>
                <a:srgbClr val="002060"/>
              </a:solidFill>
              <a:latin typeface="Futura Medium" panose="020B0602020204020303" pitchFamily="34" charset="-79"/>
              <a:cs typeface="Futura Medium" panose="020B0602020204020303" pitchFamily="34" charset="-79"/>
            </a:endParaRPr>
          </a:p>
          <a:p>
            <a:r>
              <a:rPr lang="fr-FR" i="1" dirty="0">
                <a:solidFill>
                  <a:srgbClr val="002060"/>
                </a:solidFill>
                <a:latin typeface="Futura Medium" panose="020B0602020204020303" pitchFamily="34" charset="-79"/>
                <a:cs typeface="Futura Medium" panose="020B0602020204020303" pitchFamily="34" charset="-79"/>
              </a:rPr>
              <a:t>Les scrutateurs signent les feuilles de pointage. Remise au bureau de vote, ainsi que les bulletins et enveloppes dont la validité leur a paru douteuse ou a été contestée par des électeurs ou des délégués des candidats. C’est le bureau qui décidera alors de la validité d’un bulletin ou d’une enveloppe.</a:t>
            </a:r>
          </a:p>
          <a:p>
            <a:r>
              <a:rPr lang="fr-FR" i="1" dirty="0">
                <a:solidFill>
                  <a:srgbClr val="002060"/>
                </a:solidFill>
                <a:latin typeface="Futura Medium" panose="020B0602020204020303" pitchFamily="34" charset="-79"/>
                <a:cs typeface="Futura Medium" panose="020B0602020204020303" pitchFamily="34" charset="-79"/>
              </a:rPr>
              <a:t>Le bureau arrête le nombre de suffrages exprimés, le nombre des suffrages blancs et nuls, le nombre de suffrages obtenus par chaque candidat ou chaque liste. </a:t>
            </a:r>
          </a:p>
        </p:txBody>
      </p:sp>
    </p:spTree>
    <p:extLst>
      <p:ext uri="{BB962C8B-B14F-4D97-AF65-F5344CB8AC3E}">
        <p14:creationId xmlns:p14="http://schemas.microsoft.com/office/powerpoint/2010/main" val="32142557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332509" y="626898"/>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Le déroulement des opérations électorales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Le décompte des bulletins blancs</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127413" y="2683721"/>
            <a:ext cx="10238509" cy="2031325"/>
          </a:xfrm>
          <a:prstGeom prst="rect">
            <a:avLst/>
          </a:prstGeom>
          <a:noFill/>
        </p:spPr>
        <p:txBody>
          <a:bodyPr wrap="square" rtlCol="0">
            <a:spAutoFit/>
          </a:bodyPr>
          <a:lstStyle/>
          <a:p>
            <a:pPr marL="285750" indent="-285750">
              <a:buFontTx/>
              <a:buChar char="-"/>
            </a:pPr>
            <a:r>
              <a:rPr lang="fr-FR" i="1" dirty="0">
                <a:solidFill>
                  <a:srgbClr val="002060"/>
                </a:solidFill>
                <a:latin typeface="Futura Medium" panose="020B0602020204020303" pitchFamily="34" charset="-79"/>
                <a:cs typeface="Futura Medium" panose="020B0602020204020303" pitchFamily="34" charset="-79"/>
              </a:rPr>
              <a:t>Les bulletins blancs sont considérés comme des suffrages non exprimés, mais décomptés à part</a:t>
            </a:r>
          </a:p>
          <a:p>
            <a:pPr marL="285750" indent="-285750">
              <a:buFontTx/>
              <a:buChar char="-"/>
            </a:pPr>
            <a:endParaRPr lang="fr-FR" i="1"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i="1" dirty="0">
                <a:solidFill>
                  <a:srgbClr val="002060"/>
                </a:solidFill>
                <a:latin typeface="Futura Medium" panose="020B0602020204020303" pitchFamily="34" charset="-79"/>
                <a:cs typeface="Futura Medium" panose="020B0602020204020303" pitchFamily="34" charset="-79"/>
              </a:rPr>
              <a:t>Ils sont annexés au procès-verbal</a:t>
            </a:r>
          </a:p>
          <a:p>
            <a:pPr marL="285750" indent="-285750">
              <a:buFontTx/>
              <a:buChar char="-"/>
            </a:pPr>
            <a:endParaRPr lang="fr-FR" i="1"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i="1" dirty="0">
                <a:solidFill>
                  <a:srgbClr val="002060"/>
                </a:solidFill>
                <a:latin typeface="Futura Medium" panose="020B0602020204020303" pitchFamily="34" charset="-79"/>
                <a:cs typeface="Futura Medium" panose="020B0602020204020303" pitchFamily="34" charset="-79"/>
              </a:rPr>
              <a:t>Les enveloppes ne contenant aucun bulletin ou les enveloppes contenant un bulletin blanc sont assimilées au vote blanc</a:t>
            </a:r>
          </a:p>
        </p:txBody>
      </p:sp>
    </p:spTree>
    <p:extLst>
      <p:ext uri="{BB962C8B-B14F-4D97-AF65-F5344CB8AC3E}">
        <p14:creationId xmlns:p14="http://schemas.microsoft.com/office/powerpoint/2010/main" val="2770682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332509" y="824325"/>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La promulgation des résultats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La transcription des résultats sur le procès-verbal</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1127413" y="2330431"/>
            <a:ext cx="10238509" cy="3754874"/>
          </a:xfrm>
          <a:prstGeom prst="rect">
            <a:avLst/>
          </a:prstGeom>
          <a:noFill/>
        </p:spPr>
        <p:txBody>
          <a:bodyPr wrap="square" rtlCol="0">
            <a:spAutoFit/>
          </a:bodyPr>
          <a:lstStyle/>
          <a:p>
            <a:r>
              <a:rPr lang="fr-FR" sz="2000" i="1" dirty="0">
                <a:solidFill>
                  <a:srgbClr val="002060"/>
                </a:solidFill>
                <a:latin typeface="Futura Medium" panose="020B0602020204020303" pitchFamily="34" charset="-79"/>
                <a:cs typeface="Futura Medium" panose="020B0602020204020303" pitchFamily="34" charset="-79"/>
              </a:rPr>
              <a:t>Le procès-verbal doit comporter :</a:t>
            </a:r>
          </a:p>
          <a:p>
            <a:endParaRPr lang="fr-FR" sz="2000" i="1" dirty="0">
              <a:solidFill>
                <a:srgbClr val="002060"/>
              </a:solidFill>
              <a:latin typeface="Futura Medium" panose="020B0602020204020303" pitchFamily="34" charset="-79"/>
              <a:cs typeface="Futura Medium" panose="020B0602020204020303" pitchFamily="34" charset="-79"/>
            </a:endParaRPr>
          </a:p>
          <a:p>
            <a:r>
              <a:rPr lang="fr-FR" sz="2000" i="1" dirty="0">
                <a:solidFill>
                  <a:srgbClr val="002060"/>
                </a:solidFill>
                <a:latin typeface="Futura Medium" panose="020B0602020204020303" pitchFamily="34" charset="-79"/>
                <a:cs typeface="Futura Medium" panose="020B0602020204020303" pitchFamily="34" charset="-79"/>
              </a:rPr>
              <a:t>	- Le nombre des électeurs inscrits</a:t>
            </a:r>
          </a:p>
          <a:p>
            <a:r>
              <a:rPr lang="fr-FR" sz="2000" i="1" dirty="0">
                <a:solidFill>
                  <a:srgbClr val="002060"/>
                </a:solidFill>
                <a:latin typeface="Futura Medium" panose="020B0602020204020303" pitchFamily="34" charset="-79"/>
                <a:cs typeface="Futura Medium" panose="020B0602020204020303" pitchFamily="34" charset="-79"/>
              </a:rPr>
              <a:t>	- Le nombre de votants</a:t>
            </a:r>
          </a:p>
          <a:p>
            <a:r>
              <a:rPr lang="fr-FR" sz="2000" i="1" dirty="0">
                <a:solidFill>
                  <a:srgbClr val="002060"/>
                </a:solidFill>
                <a:latin typeface="Futura Medium" panose="020B0602020204020303" pitchFamily="34" charset="-79"/>
                <a:cs typeface="Futura Medium" panose="020B0602020204020303" pitchFamily="34" charset="-79"/>
              </a:rPr>
              <a:t>	- Le nombre de suffrages exprimés</a:t>
            </a:r>
          </a:p>
          <a:p>
            <a:r>
              <a:rPr lang="fr-FR" sz="2000" i="1" dirty="0">
                <a:solidFill>
                  <a:srgbClr val="002060"/>
                </a:solidFill>
                <a:latin typeface="Futura Medium" panose="020B0602020204020303" pitchFamily="34" charset="-79"/>
                <a:cs typeface="Futura Medium" panose="020B0602020204020303" pitchFamily="34" charset="-79"/>
              </a:rPr>
              <a:t>	- Le nombre de suffrages recueillis par chaque candidat ou par chaque liste</a:t>
            </a:r>
          </a:p>
          <a:p>
            <a:r>
              <a:rPr lang="fr-FR" sz="2000" i="1" dirty="0">
                <a:solidFill>
                  <a:srgbClr val="002060"/>
                </a:solidFill>
                <a:latin typeface="Futura Medium" panose="020B0602020204020303" pitchFamily="34" charset="-79"/>
                <a:cs typeface="Futura Medium" panose="020B0602020204020303" pitchFamily="34" charset="-79"/>
              </a:rPr>
              <a:t>	- Le nombre d’électeurs qui n’ont pas retiré leur carte électorale alors qu’elle 	était tenue à leur disposition au bureau de vote</a:t>
            </a:r>
          </a:p>
          <a:p>
            <a:r>
              <a:rPr lang="fr-FR" sz="2000" i="1" dirty="0">
                <a:solidFill>
                  <a:srgbClr val="002060"/>
                </a:solidFill>
                <a:latin typeface="Futura Medium" panose="020B0602020204020303" pitchFamily="34" charset="-79"/>
                <a:cs typeface="Futura Medium" panose="020B0602020204020303" pitchFamily="34" charset="-79"/>
              </a:rPr>
              <a:t>	- Toute réclamation des électeurs ou des délégués des candidats ou des listes, 	ainsi que les décisions motivées prises par le bureau sur les incidents qui ont 	pu se produire.</a:t>
            </a:r>
          </a:p>
          <a:p>
            <a:pPr marL="285750" indent="-285750">
              <a:buFontTx/>
              <a:buChar char="-"/>
            </a:pPr>
            <a:endParaRPr lang="fr-FR" i="1" dirty="0">
              <a:solidFill>
                <a:srgbClr val="002060"/>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6507908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301336" y="419079"/>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La promulgation des résultats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La finalisation du procès-verbal</a:t>
            </a: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4" name="ZoneTexte 3">
            <a:extLst>
              <a:ext uri="{FF2B5EF4-FFF2-40B4-BE49-F238E27FC236}">
                <a16:creationId xmlns:a16="http://schemas.microsoft.com/office/drawing/2014/main" id="{5DD2F453-9103-594C-A993-8F89D3FE3C3B}"/>
              </a:ext>
            </a:extLst>
          </p:cNvPr>
          <p:cNvSpPr txBox="1"/>
          <p:nvPr/>
        </p:nvSpPr>
        <p:spPr>
          <a:xfrm>
            <a:off x="1343890" y="2317173"/>
            <a:ext cx="9195955" cy="3416320"/>
          </a:xfrm>
          <a:prstGeom prst="rect">
            <a:avLst/>
          </a:prstGeom>
          <a:noFill/>
        </p:spPr>
        <p:txBody>
          <a:bodyPr wrap="square" rtlCol="0">
            <a:spAutoFit/>
          </a:bodyPr>
          <a:lstStyle/>
          <a:p>
            <a:r>
              <a:rPr lang="fr-FR" sz="2400" dirty="0">
                <a:solidFill>
                  <a:srgbClr val="002060"/>
                </a:solidFill>
                <a:latin typeface="Futura Medium" panose="020B0602020204020303" pitchFamily="34" charset="-79"/>
                <a:cs typeface="Futura Medium" panose="020B0602020204020303" pitchFamily="34" charset="-79"/>
              </a:rPr>
              <a:t>- Signature des deux exemplaires du procès-verbal par </a:t>
            </a:r>
            <a:r>
              <a:rPr lang="fr-FR" sz="2400" u="sng" dirty="0">
                <a:solidFill>
                  <a:srgbClr val="002060"/>
                </a:solidFill>
                <a:latin typeface="Futura Medium" panose="020B0602020204020303" pitchFamily="34" charset="-79"/>
                <a:cs typeface="Futura Medium" panose="020B0602020204020303" pitchFamily="34" charset="-79"/>
              </a:rPr>
              <a:t>TOUS</a:t>
            </a:r>
            <a:r>
              <a:rPr lang="fr-FR" sz="2400" dirty="0">
                <a:solidFill>
                  <a:srgbClr val="002060"/>
                </a:solidFill>
                <a:latin typeface="Futura Medium" panose="020B0602020204020303" pitchFamily="34" charset="-79"/>
                <a:cs typeface="Futura Medium" panose="020B0602020204020303" pitchFamily="34" charset="-79"/>
              </a:rPr>
              <a:t> les membres du bureau. En cas de refus de signature, il en est fait mention au procès-verbal.</a:t>
            </a:r>
          </a:p>
          <a:p>
            <a:endParaRPr lang="fr-FR" sz="2400"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sz="2400" dirty="0">
                <a:solidFill>
                  <a:srgbClr val="002060"/>
                </a:solidFill>
                <a:latin typeface="Futura Medium" panose="020B0602020204020303" pitchFamily="34" charset="-79"/>
                <a:cs typeface="Futura Medium" panose="020B0602020204020303" pitchFamily="34" charset="-79"/>
              </a:rPr>
              <a:t>A compter de la signature, le PV ne peut plus être rectifié, même s’il est erroné.</a:t>
            </a:r>
          </a:p>
          <a:p>
            <a:pPr marL="285750" indent="-285750">
              <a:buFontTx/>
              <a:buChar char="-"/>
            </a:pPr>
            <a:endParaRPr lang="fr-FR" sz="2400" dirty="0">
              <a:solidFill>
                <a:srgbClr val="002060"/>
              </a:solidFill>
              <a:latin typeface="Futura Medium" panose="020B0602020204020303" pitchFamily="34" charset="-79"/>
              <a:cs typeface="Futura Medium" panose="020B0602020204020303" pitchFamily="34" charset="-79"/>
            </a:endParaRPr>
          </a:p>
          <a:p>
            <a:pPr marL="285750" indent="-285750">
              <a:buFontTx/>
              <a:buChar char="-"/>
            </a:pPr>
            <a:r>
              <a:rPr lang="fr-FR" sz="2400" dirty="0">
                <a:solidFill>
                  <a:srgbClr val="002060"/>
                </a:solidFill>
                <a:latin typeface="Futura Medium" panose="020B0602020204020303" pitchFamily="34" charset="-79"/>
                <a:cs typeface="Futura Medium" panose="020B0602020204020303" pitchFamily="34" charset="-79"/>
              </a:rPr>
              <a:t>Un exemplaire du PV sera conservé en mairie et un autre sera transmis en préfecture </a:t>
            </a:r>
            <a:r>
              <a:rPr lang="fr-FR" sz="2400" u="sng" dirty="0">
                <a:solidFill>
                  <a:srgbClr val="C00000"/>
                </a:solidFill>
                <a:latin typeface="Futura Medium" panose="020B0602020204020303" pitchFamily="34" charset="-79"/>
                <a:cs typeface="Futura Medium" panose="020B0602020204020303" pitchFamily="34" charset="-79"/>
              </a:rPr>
              <a:t>SANS DELAI</a:t>
            </a:r>
          </a:p>
        </p:txBody>
      </p:sp>
    </p:spTree>
    <p:extLst>
      <p:ext uri="{BB962C8B-B14F-4D97-AF65-F5344CB8AC3E}">
        <p14:creationId xmlns:p14="http://schemas.microsoft.com/office/powerpoint/2010/main" val="30185822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332509" y="86570"/>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La promulgation des résultats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Pièces à transmettre en préfecture avec le PV</a:t>
            </a: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3"/>
          <a:stretch>
            <a:fillRect/>
          </a:stretch>
        </p:blipFill>
        <p:spPr>
          <a:xfrm>
            <a:off x="10539845" y="5632450"/>
            <a:ext cx="1652155" cy="979955"/>
          </a:xfrm>
          <a:prstGeom prst="rect">
            <a:avLst/>
          </a:prstGeom>
        </p:spPr>
      </p:pic>
      <p:sp>
        <p:nvSpPr>
          <p:cNvPr id="4" name="ZoneTexte 3">
            <a:extLst>
              <a:ext uri="{FF2B5EF4-FFF2-40B4-BE49-F238E27FC236}">
                <a16:creationId xmlns:a16="http://schemas.microsoft.com/office/drawing/2014/main" id="{5DD2F453-9103-594C-A993-8F89D3FE3C3B}"/>
              </a:ext>
            </a:extLst>
          </p:cNvPr>
          <p:cNvSpPr txBox="1"/>
          <p:nvPr/>
        </p:nvSpPr>
        <p:spPr>
          <a:xfrm>
            <a:off x="1343890" y="2119745"/>
            <a:ext cx="9195955" cy="4401205"/>
          </a:xfrm>
          <a:prstGeom prst="rect">
            <a:avLst/>
          </a:prstGeom>
          <a:noFill/>
        </p:spPr>
        <p:txBody>
          <a:bodyPr wrap="square" rtlCol="0">
            <a:spAutoFit/>
          </a:bodyPr>
          <a:lstStyle/>
          <a:p>
            <a:pPr marL="342900" indent="-342900">
              <a:buFontTx/>
              <a:buChar char="-"/>
            </a:pPr>
            <a:r>
              <a:rPr lang="fr-FR" sz="2000" dirty="0">
                <a:solidFill>
                  <a:srgbClr val="002060"/>
                </a:solidFill>
                <a:latin typeface="Futura Medium" panose="020B0602020204020303" pitchFamily="34" charset="-79"/>
                <a:cs typeface="Futura Medium" panose="020B0602020204020303" pitchFamily="34" charset="-79"/>
              </a:rPr>
              <a:t>Les listes d’émargement</a:t>
            </a:r>
          </a:p>
          <a:p>
            <a:pPr marL="342900" indent="-342900">
              <a:buFontTx/>
              <a:buChar char="-"/>
            </a:pPr>
            <a:r>
              <a:rPr lang="fr-FR" sz="2000" dirty="0">
                <a:solidFill>
                  <a:srgbClr val="002060"/>
                </a:solidFill>
                <a:latin typeface="Futura Medium" panose="020B0602020204020303" pitchFamily="34" charset="-79"/>
                <a:cs typeface="Futura Medium" panose="020B0602020204020303" pitchFamily="34" charset="-79"/>
              </a:rPr>
              <a:t>Les pièces à l’appui des réclamations du bureau de vote</a:t>
            </a:r>
          </a:p>
          <a:p>
            <a:pPr marL="342900" indent="-342900">
              <a:buFontTx/>
              <a:buChar char="-"/>
            </a:pPr>
            <a:r>
              <a:rPr lang="fr-FR" sz="2000" dirty="0">
                <a:solidFill>
                  <a:srgbClr val="002060"/>
                </a:solidFill>
                <a:latin typeface="Futura Medium" panose="020B0602020204020303" pitchFamily="34" charset="-79"/>
                <a:cs typeface="Futura Medium" panose="020B0602020204020303" pitchFamily="34" charset="-79"/>
              </a:rPr>
              <a:t>Les enveloppes non règlementaires</a:t>
            </a:r>
          </a:p>
          <a:p>
            <a:pPr marL="342900" indent="-342900">
              <a:buFontTx/>
              <a:buChar char="-"/>
            </a:pPr>
            <a:r>
              <a:rPr lang="fr-FR" sz="2000" dirty="0">
                <a:solidFill>
                  <a:srgbClr val="002060"/>
                </a:solidFill>
                <a:latin typeface="Futura Medium" panose="020B0602020204020303" pitchFamily="34" charset="-79"/>
                <a:cs typeface="Futura Medium" panose="020B0602020204020303" pitchFamily="34" charset="-79"/>
              </a:rPr>
              <a:t>Les bulletins blancs (les bulletins blancs doivent être agrafés à leur enveloppe de scrutin)</a:t>
            </a:r>
          </a:p>
          <a:p>
            <a:pPr marL="342900" indent="-342900">
              <a:buFontTx/>
              <a:buChar char="-"/>
            </a:pPr>
            <a:r>
              <a:rPr lang="fr-FR" sz="2000" dirty="0">
                <a:solidFill>
                  <a:srgbClr val="002060"/>
                </a:solidFill>
                <a:latin typeface="Futura Medium" panose="020B0602020204020303" pitchFamily="34" charset="-79"/>
                <a:cs typeface="Futura Medium" panose="020B0602020204020303" pitchFamily="34" charset="-79"/>
              </a:rPr>
              <a:t>Les réclamations signalées et inscrites au moment de l’élaboration du PV</a:t>
            </a:r>
          </a:p>
          <a:p>
            <a:pPr marL="342900" indent="-342900">
              <a:buFontTx/>
              <a:buChar char="-"/>
            </a:pPr>
            <a:r>
              <a:rPr lang="fr-FR" sz="2000" dirty="0">
                <a:solidFill>
                  <a:srgbClr val="002060"/>
                </a:solidFill>
                <a:latin typeface="Futura Medium" panose="020B0602020204020303" pitchFamily="34" charset="-79"/>
                <a:cs typeface="Futura Medium" panose="020B0602020204020303" pitchFamily="34" charset="-79"/>
              </a:rPr>
              <a:t>Les bulletins nuls signés par les membres du bureau avec indication de la cause d’annulation sur chaque bulletin (les bulletins nuls doivent être agrafés à leur enveloppe de scrutin)</a:t>
            </a:r>
          </a:p>
          <a:p>
            <a:pPr marL="342900" indent="-342900">
              <a:buFontTx/>
              <a:buChar char="-"/>
            </a:pPr>
            <a:r>
              <a:rPr lang="fr-FR" sz="2000" dirty="0">
                <a:solidFill>
                  <a:srgbClr val="002060"/>
                </a:solidFill>
                <a:latin typeface="Futura Medium" panose="020B0602020204020303" pitchFamily="34" charset="-79"/>
                <a:cs typeface="Futura Medium" panose="020B0602020204020303" pitchFamily="34" charset="-79"/>
              </a:rPr>
              <a:t>Les feuilles de pointage</a:t>
            </a:r>
          </a:p>
          <a:p>
            <a:pPr marL="342900" indent="-342900">
              <a:buFontTx/>
              <a:buChar char="-"/>
            </a:pPr>
            <a:r>
              <a:rPr lang="fr-FR" sz="2000" dirty="0">
                <a:solidFill>
                  <a:srgbClr val="002060"/>
                </a:solidFill>
                <a:latin typeface="Futura Medium" panose="020B0602020204020303" pitchFamily="34" charset="-79"/>
                <a:cs typeface="Futura Medium" panose="020B0602020204020303" pitchFamily="34" charset="-79"/>
              </a:rPr>
              <a:t>L’état nominatif des électeurs ayant retiré leur carte électorale au bureau de vote + PV de remise des cartes électorales par le BV</a:t>
            </a:r>
          </a:p>
          <a:p>
            <a:pPr marL="342900" indent="-342900">
              <a:buFontTx/>
              <a:buChar char="-"/>
            </a:pPr>
            <a:r>
              <a:rPr lang="fr-FR" sz="2000" dirty="0">
                <a:solidFill>
                  <a:srgbClr val="002060"/>
                </a:solidFill>
                <a:latin typeface="Futura Medium" panose="020B0602020204020303" pitchFamily="34" charset="-79"/>
                <a:cs typeface="Futura Medium" panose="020B0602020204020303" pitchFamily="34" charset="-79"/>
              </a:rPr>
              <a:t>L’état nominatif des électeurs n’ayant pas retiré leur carte électorale au bureau de vote </a:t>
            </a:r>
          </a:p>
        </p:txBody>
      </p:sp>
    </p:spTree>
    <p:extLst>
      <p:ext uri="{BB962C8B-B14F-4D97-AF65-F5344CB8AC3E}">
        <p14:creationId xmlns:p14="http://schemas.microsoft.com/office/powerpoint/2010/main" val="1567759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238991"/>
            <a:ext cx="11658600" cy="1808018"/>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Mode de scrutin</a:t>
            </a:r>
            <a:br>
              <a:rPr lang="fr-FR" sz="4400" u="sng" dirty="0">
                <a:solidFill>
                  <a:srgbClr val="002060"/>
                </a:solidFill>
                <a:latin typeface="Futura Medium" panose="020B0602020204020303" pitchFamily="34" charset="-79"/>
                <a:cs typeface="Futura Medium" panose="020B0602020204020303" pitchFamily="34" charset="-79"/>
              </a:rPr>
            </a:br>
            <a:r>
              <a:rPr lang="fr-FR" sz="4400" u="sng" dirty="0">
                <a:solidFill>
                  <a:srgbClr val="002060"/>
                </a:solidFill>
                <a:latin typeface="Futura Medium" panose="020B0602020204020303" pitchFamily="34" charset="-79"/>
                <a:cs typeface="Futura Medium" panose="020B0602020204020303" pitchFamily="34" charset="-79"/>
              </a:rPr>
              <a:t>Commune de – 1000 habitants</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A769D765-B6BF-5D45-BB9A-D441CAC2913B}"/>
              </a:ext>
            </a:extLst>
          </p:cNvPr>
          <p:cNvSpPr txBox="1"/>
          <p:nvPr/>
        </p:nvSpPr>
        <p:spPr>
          <a:xfrm>
            <a:off x="519545" y="2202873"/>
            <a:ext cx="10093036" cy="3139321"/>
          </a:xfrm>
          <a:prstGeom prst="rect">
            <a:avLst/>
          </a:prstGeom>
          <a:noFill/>
        </p:spPr>
        <p:txBody>
          <a:bodyPr wrap="square" rtlCol="0">
            <a:spAutoFit/>
          </a:bodyPr>
          <a:lstStyle/>
          <a:p>
            <a:r>
              <a:rPr lang="fr-FR" sz="2400" u="sng" dirty="0">
                <a:solidFill>
                  <a:srgbClr val="002060"/>
                </a:solidFill>
                <a:latin typeface="Futura Medium" panose="020B0602020204020303" pitchFamily="34" charset="-79"/>
                <a:cs typeface="Futura Medium" panose="020B0602020204020303" pitchFamily="34" charset="-79"/>
              </a:rPr>
              <a:t>Caractéristiques du mode de scrutin</a:t>
            </a:r>
          </a:p>
          <a:p>
            <a:br>
              <a:rPr lang="fr-FR" sz="2400" u="sng" dirty="0">
                <a:solidFill>
                  <a:srgbClr val="002060"/>
                </a:solidFill>
                <a:latin typeface="Futura Medium" panose="020B0602020204020303" pitchFamily="34" charset="-79"/>
                <a:cs typeface="Futura Medium" panose="020B0602020204020303" pitchFamily="34" charset="-79"/>
              </a:rPr>
            </a:br>
            <a:r>
              <a:rPr lang="fr-FR" sz="2400" dirty="0">
                <a:solidFill>
                  <a:srgbClr val="002060"/>
                </a:solidFill>
                <a:latin typeface="Futura Medium" panose="020B0602020204020303" pitchFamily="34" charset="-79"/>
                <a:cs typeface="Futura Medium" panose="020B0602020204020303" pitchFamily="34" charset="-79"/>
              </a:rPr>
              <a:t>- </a:t>
            </a:r>
            <a:r>
              <a:rPr lang="fr-FR" dirty="0">
                <a:solidFill>
                  <a:srgbClr val="002060"/>
                </a:solidFill>
                <a:latin typeface="Futura Medium" panose="020B0602020204020303" pitchFamily="34" charset="-79"/>
                <a:cs typeface="Futura Medium" panose="020B0602020204020303" pitchFamily="34" charset="-79"/>
              </a:rPr>
              <a:t>Scrutin majoritaire, plurinominal à deux tours </a:t>
            </a:r>
            <a:br>
              <a:rPr lang="fr-FR" dirty="0">
                <a:solidFill>
                  <a:srgbClr val="002060"/>
                </a:solidFill>
                <a:latin typeface="Futura Medium" panose="020B0602020204020303" pitchFamily="34" charset="-79"/>
                <a:cs typeface="Futura Medium" panose="020B0602020204020303" pitchFamily="34" charset="-79"/>
              </a:rPr>
            </a:br>
            <a:r>
              <a:rPr lang="fr-FR" dirty="0">
                <a:solidFill>
                  <a:srgbClr val="002060"/>
                </a:solidFill>
                <a:latin typeface="Futura Medium" panose="020B0602020204020303" pitchFamily="34" charset="-79"/>
                <a:cs typeface="Futura Medium" panose="020B0602020204020303" pitchFamily="34" charset="-79"/>
              </a:rPr>
              <a:t>- Panachage et vote préférentiel autorisés</a:t>
            </a:r>
            <a:br>
              <a:rPr lang="fr-FR" dirty="0">
                <a:solidFill>
                  <a:srgbClr val="002060"/>
                </a:solidFill>
                <a:latin typeface="Futura Medium" panose="020B0602020204020303" pitchFamily="34" charset="-79"/>
                <a:cs typeface="Futura Medium" panose="020B0602020204020303" pitchFamily="34" charset="-79"/>
              </a:rPr>
            </a:br>
            <a:r>
              <a:rPr lang="fr-FR" dirty="0">
                <a:solidFill>
                  <a:srgbClr val="002060"/>
                </a:solidFill>
                <a:latin typeface="Futura Medium" panose="020B0602020204020303" pitchFamily="34" charset="-79"/>
                <a:cs typeface="Futura Medium" panose="020B0602020204020303" pitchFamily="34" charset="-79"/>
              </a:rPr>
              <a:t>- Possibilité de présenter des candidatures isolées, ainsi que des listes de candidats non-complètes, dépôt de candidature obligatoire</a:t>
            </a:r>
            <a:br>
              <a:rPr lang="fr-FR" dirty="0">
                <a:solidFill>
                  <a:srgbClr val="002060"/>
                </a:solidFill>
                <a:latin typeface="Futura Medium" panose="020B0602020204020303" pitchFamily="34" charset="-79"/>
                <a:cs typeface="Futura Medium" panose="020B0602020204020303" pitchFamily="34" charset="-79"/>
              </a:rPr>
            </a:br>
            <a:r>
              <a:rPr lang="fr-FR" dirty="0">
                <a:solidFill>
                  <a:srgbClr val="002060"/>
                </a:solidFill>
                <a:latin typeface="Futura Medium" panose="020B0602020204020303" pitchFamily="34" charset="-79"/>
                <a:cs typeface="Futura Medium" panose="020B0602020204020303" pitchFamily="34" charset="-79"/>
              </a:rPr>
              <a:t>- Possibilité de présentation de candidature dans l’entre-deux-tours si nombre de candidat inférieur au nombre de sièges à pourvoir</a:t>
            </a:r>
            <a:br>
              <a:rPr lang="fr-FR" dirty="0">
                <a:solidFill>
                  <a:srgbClr val="002060"/>
                </a:solidFill>
                <a:latin typeface="Futura Medium" panose="020B0602020204020303" pitchFamily="34" charset="-79"/>
                <a:cs typeface="Futura Medium" panose="020B0602020204020303" pitchFamily="34" charset="-79"/>
              </a:rPr>
            </a:br>
            <a:r>
              <a:rPr lang="fr-FR" dirty="0">
                <a:solidFill>
                  <a:srgbClr val="002060"/>
                </a:solidFill>
                <a:latin typeface="Futura Medium" panose="020B0602020204020303" pitchFamily="34" charset="-79"/>
                <a:cs typeface="Futura Medium" panose="020B0602020204020303" pitchFamily="34" charset="-79"/>
              </a:rPr>
              <a:t>- Votes comptabilisés par candidat</a:t>
            </a:r>
            <a:br>
              <a:rPr lang="fr-FR" dirty="0">
                <a:solidFill>
                  <a:srgbClr val="002060"/>
                </a:solidFill>
                <a:latin typeface="Futura Medium" panose="020B0602020204020303" pitchFamily="34" charset="-79"/>
                <a:cs typeface="Futura Medium" panose="020B0602020204020303" pitchFamily="34" charset="-79"/>
              </a:rPr>
            </a:br>
            <a:r>
              <a:rPr lang="fr-FR" dirty="0">
                <a:solidFill>
                  <a:srgbClr val="002060"/>
                </a:solidFill>
                <a:latin typeface="Futura Medium" panose="020B0602020204020303" pitchFamily="34" charset="-79"/>
                <a:cs typeface="Futura Medium" panose="020B0602020204020303" pitchFamily="34" charset="-79"/>
              </a:rPr>
              <a:t>- Pas de parité obligatoire</a:t>
            </a:r>
            <a:endParaRPr lang="fr-FR" dirty="0"/>
          </a:p>
        </p:txBody>
      </p:sp>
    </p:spTree>
    <p:extLst>
      <p:ext uri="{BB962C8B-B14F-4D97-AF65-F5344CB8AC3E}">
        <p14:creationId xmlns:p14="http://schemas.microsoft.com/office/powerpoint/2010/main" val="15665440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332509" y="86570"/>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La promulgation des résultats</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La proclamation des résultats</a:t>
            </a:r>
            <a:endParaRPr lang="fr-FR" sz="4400" dirty="0">
              <a:solidFill>
                <a:srgbClr val="C0000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3"/>
          <a:stretch>
            <a:fillRect/>
          </a:stretch>
        </p:blipFill>
        <p:spPr>
          <a:xfrm>
            <a:off x="10539845" y="5632450"/>
            <a:ext cx="1652155" cy="979955"/>
          </a:xfrm>
          <a:prstGeom prst="rect">
            <a:avLst/>
          </a:prstGeom>
        </p:spPr>
      </p:pic>
      <p:sp>
        <p:nvSpPr>
          <p:cNvPr id="4" name="ZoneTexte 3">
            <a:extLst>
              <a:ext uri="{FF2B5EF4-FFF2-40B4-BE49-F238E27FC236}">
                <a16:creationId xmlns:a16="http://schemas.microsoft.com/office/drawing/2014/main" id="{5DD2F453-9103-594C-A993-8F89D3FE3C3B}"/>
              </a:ext>
            </a:extLst>
          </p:cNvPr>
          <p:cNvSpPr txBox="1"/>
          <p:nvPr/>
        </p:nvSpPr>
        <p:spPr>
          <a:xfrm>
            <a:off x="1343890" y="2119745"/>
            <a:ext cx="9195955" cy="3477875"/>
          </a:xfrm>
          <a:prstGeom prst="rect">
            <a:avLst/>
          </a:prstGeom>
          <a:noFill/>
        </p:spPr>
        <p:txBody>
          <a:bodyPr wrap="square" rtlCol="0">
            <a:spAutoFit/>
          </a:bodyPr>
          <a:lstStyle/>
          <a:p>
            <a:pPr algn="ctr"/>
            <a:r>
              <a:rPr lang="fr-FR" sz="2000" dirty="0">
                <a:solidFill>
                  <a:srgbClr val="002060"/>
                </a:solidFill>
                <a:latin typeface="Futura Medium" panose="020B0602020204020303" pitchFamily="34" charset="-79"/>
                <a:cs typeface="Futura Medium" panose="020B0602020204020303" pitchFamily="34" charset="-79"/>
              </a:rPr>
              <a:t>Elle s’effectue en public par le Président du bureau de vote</a:t>
            </a:r>
          </a:p>
          <a:p>
            <a:pPr algn="ctr"/>
            <a:r>
              <a:rPr lang="fr-FR" sz="2000" dirty="0">
                <a:solidFill>
                  <a:srgbClr val="002060"/>
                </a:solidFill>
                <a:latin typeface="Futura Medium" panose="020B0602020204020303" pitchFamily="34" charset="-79"/>
                <a:cs typeface="Futura Medium" panose="020B0602020204020303" pitchFamily="34" charset="-79"/>
              </a:rPr>
              <a:t>Le Président doit également afficher les résultats en toutes lettres dans la salle du bureau de vote, accompagnés de diverses indications :</a:t>
            </a:r>
          </a:p>
          <a:p>
            <a:pPr algn="ctr"/>
            <a:r>
              <a:rPr lang="fr-FR" sz="2000" dirty="0">
                <a:solidFill>
                  <a:srgbClr val="002060"/>
                </a:solidFill>
                <a:latin typeface="Futura Medium" panose="020B0602020204020303" pitchFamily="34" charset="-79"/>
                <a:cs typeface="Futura Medium" panose="020B0602020204020303" pitchFamily="34" charset="-79"/>
              </a:rPr>
              <a:t>° Nb d’électeurs inscrits</a:t>
            </a:r>
          </a:p>
          <a:p>
            <a:pPr algn="ctr"/>
            <a:r>
              <a:rPr lang="fr-FR" sz="2000" dirty="0">
                <a:solidFill>
                  <a:srgbClr val="002060"/>
                </a:solidFill>
                <a:latin typeface="Futura Medium" panose="020B0602020204020303" pitchFamily="34" charset="-79"/>
                <a:cs typeface="Futura Medium" panose="020B0602020204020303" pitchFamily="34" charset="-79"/>
              </a:rPr>
              <a:t>° Nb d’émargements</a:t>
            </a:r>
          </a:p>
          <a:p>
            <a:pPr algn="ctr"/>
            <a:r>
              <a:rPr lang="fr-FR" sz="2000" dirty="0">
                <a:solidFill>
                  <a:srgbClr val="002060"/>
                </a:solidFill>
                <a:latin typeface="Futura Medium" panose="020B0602020204020303" pitchFamily="34" charset="-79"/>
                <a:cs typeface="Futura Medium" panose="020B0602020204020303" pitchFamily="34" charset="-79"/>
              </a:rPr>
              <a:t>° Nb de votants</a:t>
            </a:r>
          </a:p>
          <a:p>
            <a:pPr algn="ctr"/>
            <a:r>
              <a:rPr lang="fr-FR" sz="2000" dirty="0">
                <a:solidFill>
                  <a:srgbClr val="002060"/>
                </a:solidFill>
                <a:latin typeface="Futura Medium" panose="020B0602020204020303" pitchFamily="34" charset="-79"/>
                <a:cs typeface="Futura Medium" panose="020B0602020204020303" pitchFamily="34" charset="-79"/>
              </a:rPr>
              <a:t>° Nb de votes nuls</a:t>
            </a:r>
          </a:p>
          <a:p>
            <a:pPr algn="ctr"/>
            <a:r>
              <a:rPr lang="fr-FR" sz="2000" dirty="0">
                <a:solidFill>
                  <a:srgbClr val="002060"/>
                </a:solidFill>
                <a:latin typeface="Futura Medium" panose="020B0602020204020303" pitchFamily="34" charset="-79"/>
                <a:cs typeface="Futura Medium" panose="020B0602020204020303" pitchFamily="34" charset="-79"/>
              </a:rPr>
              <a:t>° Nb de votes blancs</a:t>
            </a:r>
          </a:p>
          <a:p>
            <a:pPr algn="ctr"/>
            <a:r>
              <a:rPr lang="fr-FR" sz="2000" dirty="0">
                <a:solidFill>
                  <a:srgbClr val="002060"/>
                </a:solidFill>
                <a:latin typeface="Futura Medium" panose="020B0602020204020303" pitchFamily="34" charset="-79"/>
                <a:cs typeface="Futura Medium" panose="020B0602020204020303" pitchFamily="34" charset="-79"/>
              </a:rPr>
              <a:t>° Nb de suffrages exprimés</a:t>
            </a:r>
          </a:p>
          <a:p>
            <a:pPr algn="ctr"/>
            <a:r>
              <a:rPr lang="fr-FR" sz="2000" dirty="0">
                <a:solidFill>
                  <a:srgbClr val="002060"/>
                </a:solidFill>
                <a:latin typeface="Futura Medium" panose="020B0602020204020303" pitchFamily="34" charset="-79"/>
                <a:cs typeface="Futura Medium" panose="020B0602020204020303" pitchFamily="34" charset="-79"/>
              </a:rPr>
              <a:t>° Nb de suffrages recueillis par chaque liste</a:t>
            </a:r>
          </a:p>
          <a:p>
            <a:pPr algn="ctr"/>
            <a:r>
              <a:rPr lang="fr-FR" sz="2000" dirty="0">
                <a:solidFill>
                  <a:srgbClr val="002060"/>
                </a:solidFill>
                <a:latin typeface="Futura Medium" panose="020B0602020204020303" pitchFamily="34" charset="-79"/>
                <a:cs typeface="Futura Medium" panose="020B0602020204020303" pitchFamily="34" charset="-79"/>
              </a:rPr>
              <a:t>° Noms des candidats élus</a:t>
            </a:r>
          </a:p>
        </p:txBody>
      </p:sp>
    </p:spTree>
    <p:extLst>
      <p:ext uri="{BB962C8B-B14F-4D97-AF65-F5344CB8AC3E}">
        <p14:creationId xmlns:p14="http://schemas.microsoft.com/office/powerpoint/2010/main" val="3994811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342900" y="145472"/>
            <a:ext cx="11658600" cy="751011"/>
          </a:xfrm>
        </p:spPr>
        <p:txBody>
          <a:bodyPr>
            <a:normAutofit/>
          </a:bodyPr>
          <a:lstStyle/>
          <a:p>
            <a:r>
              <a:rPr lang="fr-FR" sz="4400" dirty="0">
                <a:solidFill>
                  <a:srgbClr val="C00000"/>
                </a:solidFill>
                <a:latin typeface="Futura Medium" panose="020B0602020204020303" pitchFamily="34" charset="-79"/>
                <a:cs typeface="Futura Medium" panose="020B0602020204020303" pitchFamily="34" charset="-79"/>
              </a:rPr>
              <a:t>Calendrier</a:t>
            </a: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3"/>
          <a:stretch>
            <a:fillRect/>
          </a:stretch>
        </p:blipFill>
        <p:spPr>
          <a:xfrm>
            <a:off x="10539845" y="5632450"/>
            <a:ext cx="1652155" cy="979955"/>
          </a:xfrm>
          <a:prstGeom prst="rect">
            <a:avLst/>
          </a:prstGeom>
        </p:spPr>
      </p:pic>
      <p:sp>
        <p:nvSpPr>
          <p:cNvPr id="4" name="ZoneTexte 3">
            <a:extLst>
              <a:ext uri="{FF2B5EF4-FFF2-40B4-BE49-F238E27FC236}">
                <a16:creationId xmlns:a16="http://schemas.microsoft.com/office/drawing/2014/main" id="{5DD2F453-9103-594C-A993-8F89D3FE3C3B}"/>
              </a:ext>
            </a:extLst>
          </p:cNvPr>
          <p:cNvSpPr txBox="1"/>
          <p:nvPr/>
        </p:nvSpPr>
        <p:spPr>
          <a:xfrm>
            <a:off x="1302326" y="1231245"/>
            <a:ext cx="10138065" cy="4401205"/>
          </a:xfrm>
          <a:prstGeom prst="rect">
            <a:avLst/>
          </a:prstGeom>
          <a:noFill/>
        </p:spPr>
        <p:txBody>
          <a:bodyPr wrap="square" rtlCol="0">
            <a:spAutoFit/>
          </a:bodyPr>
          <a:lstStyle/>
          <a:p>
            <a:pPr algn="ctr"/>
            <a:r>
              <a:rPr lang="fr-FR" sz="2000" dirty="0">
                <a:solidFill>
                  <a:srgbClr val="C00000"/>
                </a:solidFill>
                <a:latin typeface="Futura Medium" panose="020B0602020204020303" pitchFamily="34" charset="-79"/>
                <a:cs typeface="Futura Medium" panose="020B0602020204020303" pitchFamily="34" charset="-79"/>
              </a:rPr>
              <a:t>31 janvier (au plus tard) </a:t>
            </a:r>
            <a:r>
              <a:rPr lang="fr-FR" sz="2000" dirty="0">
                <a:solidFill>
                  <a:srgbClr val="002060"/>
                </a:solidFill>
                <a:latin typeface="Futura Medium" panose="020B0602020204020303" pitchFamily="34" charset="-79"/>
                <a:cs typeface="Futura Medium" panose="020B0602020204020303" pitchFamily="34" charset="-79"/>
              </a:rPr>
              <a:t>: publication de l’arrêté relatif aux dates et lieux de dépôt des candidatures</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dirty="0">
                <a:solidFill>
                  <a:srgbClr val="C00000"/>
                </a:solidFill>
                <a:latin typeface="Futura Medium" panose="020B0602020204020303" pitchFamily="34" charset="-79"/>
                <a:cs typeface="Futura Medium" panose="020B0602020204020303" pitchFamily="34" charset="-79"/>
              </a:rPr>
              <a:t>7 février </a:t>
            </a:r>
            <a:r>
              <a:rPr lang="fr-FR" sz="2000" dirty="0">
                <a:solidFill>
                  <a:srgbClr val="002060"/>
                </a:solidFill>
                <a:latin typeface="Futura Medium" panose="020B0602020204020303" pitchFamily="34" charset="-79"/>
                <a:cs typeface="Futura Medium" panose="020B0602020204020303" pitchFamily="34" charset="-79"/>
              </a:rPr>
              <a:t>: date limite d’inscription sur les listes électorales</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dirty="0">
                <a:solidFill>
                  <a:srgbClr val="C00000"/>
                </a:solidFill>
                <a:latin typeface="Futura Medium" panose="020B0602020204020303" pitchFamily="34" charset="-79"/>
                <a:cs typeface="Futura Medium" panose="020B0602020204020303" pitchFamily="34" charset="-79"/>
              </a:rPr>
              <a:t>27 février à 18h </a:t>
            </a:r>
            <a:r>
              <a:rPr lang="fr-FR" sz="2000" dirty="0">
                <a:solidFill>
                  <a:srgbClr val="002060"/>
                </a:solidFill>
                <a:latin typeface="Futura Medium" panose="020B0602020204020303" pitchFamily="34" charset="-79"/>
                <a:cs typeface="Futura Medium" panose="020B0602020204020303" pitchFamily="34" charset="-79"/>
              </a:rPr>
              <a:t>: clôture de la période de dépôt des candidatures</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dirty="0">
                <a:solidFill>
                  <a:srgbClr val="C00000"/>
                </a:solidFill>
                <a:latin typeface="Futura Medium" panose="020B0602020204020303" pitchFamily="34" charset="-79"/>
                <a:cs typeface="Futura Medium" panose="020B0602020204020303" pitchFamily="34" charset="-79"/>
              </a:rPr>
              <a:t>2 mars à 0h00 </a:t>
            </a:r>
            <a:r>
              <a:rPr lang="fr-FR" sz="2000" dirty="0">
                <a:solidFill>
                  <a:srgbClr val="002060"/>
                </a:solidFill>
                <a:latin typeface="Futura Medium" panose="020B0602020204020303" pitchFamily="34" charset="-79"/>
                <a:cs typeface="Futura Medium" panose="020B0602020204020303" pitchFamily="34" charset="-79"/>
              </a:rPr>
              <a:t>: ouverture de la campagne électorale officielle</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dirty="0">
                <a:solidFill>
                  <a:srgbClr val="C00000"/>
                </a:solidFill>
                <a:latin typeface="Futura Medium" panose="020B0602020204020303" pitchFamily="34" charset="-79"/>
                <a:cs typeface="Futura Medium" panose="020B0602020204020303" pitchFamily="34" charset="-79"/>
              </a:rPr>
              <a:t>12 mars à 18h </a:t>
            </a:r>
            <a:r>
              <a:rPr lang="fr-FR" sz="2000" dirty="0">
                <a:solidFill>
                  <a:srgbClr val="002060"/>
                </a:solidFill>
                <a:latin typeface="Futura Medium" panose="020B0602020204020303" pitchFamily="34" charset="-79"/>
                <a:cs typeface="Futura Medium" panose="020B0602020204020303" pitchFamily="34" charset="-79"/>
              </a:rPr>
              <a:t>: date limite de notification au maire par les mandataires des listes de leurs assesseurs, délégués et suppléants dans les bureaux de vote</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dirty="0">
                <a:solidFill>
                  <a:srgbClr val="C00000"/>
                </a:solidFill>
                <a:latin typeface="Futura Medium" panose="020B0602020204020303" pitchFamily="34" charset="-79"/>
                <a:cs typeface="Futura Medium" panose="020B0602020204020303" pitchFamily="34" charset="-79"/>
              </a:rPr>
              <a:t>14 mars à 0h00 </a:t>
            </a:r>
            <a:r>
              <a:rPr lang="fr-FR" sz="2000" dirty="0">
                <a:solidFill>
                  <a:srgbClr val="002060"/>
                </a:solidFill>
                <a:latin typeface="Futura Medium" panose="020B0602020204020303" pitchFamily="34" charset="-79"/>
                <a:cs typeface="Futura Medium" panose="020B0602020204020303" pitchFamily="34" charset="-79"/>
              </a:rPr>
              <a:t>: début de l’interdiction de diffusion de tracts et de tout message ayant le caractère de propagande électorale</a:t>
            </a:r>
          </a:p>
        </p:txBody>
      </p:sp>
    </p:spTree>
    <p:extLst>
      <p:ext uri="{BB962C8B-B14F-4D97-AF65-F5344CB8AC3E}">
        <p14:creationId xmlns:p14="http://schemas.microsoft.com/office/powerpoint/2010/main" val="32960563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342900" y="145472"/>
            <a:ext cx="11658600" cy="751011"/>
          </a:xfrm>
        </p:spPr>
        <p:txBody>
          <a:bodyPr>
            <a:normAutofit/>
          </a:bodyPr>
          <a:lstStyle/>
          <a:p>
            <a:r>
              <a:rPr lang="fr-FR" sz="4400" dirty="0">
                <a:solidFill>
                  <a:srgbClr val="C00000"/>
                </a:solidFill>
                <a:latin typeface="Futura Medium" panose="020B0602020204020303" pitchFamily="34" charset="-79"/>
                <a:cs typeface="Futura Medium" panose="020B0602020204020303" pitchFamily="34" charset="-79"/>
              </a:rPr>
              <a:t>Calendrier</a:t>
            </a: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3"/>
          <a:stretch>
            <a:fillRect/>
          </a:stretch>
        </p:blipFill>
        <p:spPr>
          <a:xfrm>
            <a:off x="10539845" y="5632450"/>
            <a:ext cx="1652155" cy="979955"/>
          </a:xfrm>
          <a:prstGeom prst="rect">
            <a:avLst/>
          </a:prstGeom>
        </p:spPr>
      </p:pic>
      <p:sp>
        <p:nvSpPr>
          <p:cNvPr id="4" name="ZoneTexte 3">
            <a:extLst>
              <a:ext uri="{FF2B5EF4-FFF2-40B4-BE49-F238E27FC236}">
                <a16:creationId xmlns:a16="http://schemas.microsoft.com/office/drawing/2014/main" id="{5DD2F453-9103-594C-A993-8F89D3FE3C3B}"/>
              </a:ext>
            </a:extLst>
          </p:cNvPr>
          <p:cNvSpPr txBox="1"/>
          <p:nvPr/>
        </p:nvSpPr>
        <p:spPr>
          <a:xfrm>
            <a:off x="1302326" y="1231245"/>
            <a:ext cx="10138065" cy="4708981"/>
          </a:xfrm>
          <a:prstGeom prst="rect">
            <a:avLst/>
          </a:prstGeom>
          <a:noFill/>
        </p:spPr>
        <p:txBody>
          <a:bodyPr wrap="square" rtlCol="0">
            <a:spAutoFit/>
          </a:bodyPr>
          <a:lstStyle/>
          <a:p>
            <a:pPr algn="ctr"/>
            <a:r>
              <a:rPr lang="fr-FR" sz="2000" dirty="0">
                <a:solidFill>
                  <a:srgbClr val="C00000"/>
                </a:solidFill>
                <a:latin typeface="Futura Medium" panose="020B0602020204020303" pitchFamily="34" charset="-79"/>
                <a:cs typeface="Futura Medium" panose="020B0602020204020303" pitchFamily="34" charset="-79"/>
              </a:rPr>
              <a:t>14 mars à minuit </a:t>
            </a:r>
            <a:r>
              <a:rPr lang="fr-FR" sz="2000" dirty="0">
                <a:solidFill>
                  <a:srgbClr val="002060"/>
                </a:solidFill>
                <a:latin typeface="Futura Medium" panose="020B0602020204020303" pitchFamily="34" charset="-79"/>
                <a:cs typeface="Futura Medium" panose="020B0602020204020303" pitchFamily="34" charset="-79"/>
              </a:rPr>
              <a:t>: clôture de la campagne électorale</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dirty="0">
                <a:solidFill>
                  <a:srgbClr val="C00000"/>
                </a:solidFill>
                <a:latin typeface="Futura Medium" panose="020B0602020204020303" pitchFamily="34" charset="-79"/>
                <a:cs typeface="Futura Medium" panose="020B0602020204020303" pitchFamily="34" charset="-79"/>
              </a:rPr>
              <a:t>15 mars </a:t>
            </a:r>
            <a:r>
              <a:rPr lang="fr-FR" sz="2000" dirty="0">
                <a:solidFill>
                  <a:srgbClr val="002060"/>
                </a:solidFill>
                <a:latin typeface="Futura Medium" panose="020B0602020204020303" pitchFamily="34" charset="-79"/>
                <a:cs typeface="Futura Medium" panose="020B0602020204020303" pitchFamily="34" charset="-79"/>
              </a:rPr>
              <a:t>: premier tour du scrutin</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dirty="0">
                <a:solidFill>
                  <a:srgbClr val="C00000"/>
                </a:solidFill>
                <a:latin typeface="Futura Medium" panose="020B0602020204020303" pitchFamily="34" charset="-79"/>
                <a:cs typeface="Futura Medium" panose="020B0602020204020303" pitchFamily="34" charset="-79"/>
              </a:rPr>
              <a:t>16 mars à 10h00 </a:t>
            </a:r>
            <a:r>
              <a:rPr lang="fr-FR" sz="2000" dirty="0">
                <a:solidFill>
                  <a:srgbClr val="002060"/>
                </a:solidFill>
                <a:latin typeface="Futura Medium" panose="020B0602020204020303" pitchFamily="34" charset="-79"/>
                <a:cs typeface="Futura Medium" panose="020B0602020204020303" pitchFamily="34" charset="-79"/>
              </a:rPr>
              <a:t>: ouverture de la campagne électorale pour le 2</a:t>
            </a:r>
            <a:r>
              <a:rPr lang="fr-FR" sz="2000" baseline="30000" dirty="0">
                <a:solidFill>
                  <a:srgbClr val="002060"/>
                </a:solidFill>
                <a:latin typeface="Futura Medium" panose="020B0602020204020303" pitchFamily="34" charset="-79"/>
                <a:cs typeface="Futura Medium" panose="020B0602020204020303" pitchFamily="34" charset="-79"/>
              </a:rPr>
              <a:t>nd</a:t>
            </a:r>
            <a:r>
              <a:rPr lang="fr-FR" sz="2000" dirty="0">
                <a:solidFill>
                  <a:srgbClr val="002060"/>
                </a:solidFill>
                <a:latin typeface="Futura Medium" panose="020B0602020204020303" pitchFamily="34" charset="-79"/>
                <a:cs typeface="Futura Medium" panose="020B0602020204020303" pitchFamily="34" charset="-79"/>
              </a:rPr>
              <a:t> tour</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dirty="0">
                <a:solidFill>
                  <a:srgbClr val="C00000"/>
                </a:solidFill>
                <a:latin typeface="Futura Medium" panose="020B0602020204020303" pitchFamily="34" charset="-79"/>
                <a:cs typeface="Futura Medium" panose="020B0602020204020303" pitchFamily="34" charset="-79"/>
              </a:rPr>
              <a:t>17 mars à 18h </a:t>
            </a:r>
            <a:r>
              <a:rPr lang="fr-FR" sz="2000" dirty="0">
                <a:solidFill>
                  <a:srgbClr val="002060"/>
                </a:solidFill>
                <a:latin typeface="Futura Medium" panose="020B0602020204020303" pitchFamily="34" charset="-79"/>
                <a:cs typeface="Futura Medium" panose="020B0602020204020303" pitchFamily="34" charset="-79"/>
              </a:rPr>
              <a:t>: clôture de la période de dépôt des candidatures</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dirty="0">
                <a:solidFill>
                  <a:srgbClr val="C00000"/>
                </a:solidFill>
                <a:latin typeface="Futura Medium" panose="020B0602020204020303" pitchFamily="34" charset="-79"/>
                <a:cs typeface="Futura Medium" panose="020B0602020204020303" pitchFamily="34" charset="-79"/>
              </a:rPr>
              <a:t>20 mars à 18h </a:t>
            </a:r>
            <a:r>
              <a:rPr lang="fr-FR" sz="2000" dirty="0">
                <a:solidFill>
                  <a:srgbClr val="002060"/>
                </a:solidFill>
                <a:latin typeface="Futura Medium" panose="020B0602020204020303" pitchFamily="34" charset="-79"/>
                <a:cs typeface="Futura Medium" panose="020B0602020204020303" pitchFamily="34" charset="-79"/>
              </a:rPr>
              <a:t>: clôture du délai de dépôt des réclamations contre les opérations électorales du 1</a:t>
            </a:r>
            <a:r>
              <a:rPr lang="fr-FR" sz="2000" baseline="30000" dirty="0">
                <a:solidFill>
                  <a:srgbClr val="002060"/>
                </a:solidFill>
                <a:latin typeface="Futura Medium" panose="020B0602020204020303" pitchFamily="34" charset="-79"/>
                <a:cs typeface="Futura Medium" panose="020B0602020204020303" pitchFamily="34" charset="-79"/>
              </a:rPr>
              <a:t>er</a:t>
            </a:r>
            <a:r>
              <a:rPr lang="fr-FR" sz="2000" dirty="0">
                <a:solidFill>
                  <a:srgbClr val="002060"/>
                </a:solidFill>
                <a:latin typeface="Futura Medium" panose="020B0602020204020303" pitchFamily="34" charset="-79"/>
                <a:cs typeface="Futura Medium" panose="020B0602020204020303" pitchFamily="34" charset="-79"/>
              </a:rPr>
              <a:t> tour</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dirty="0">
                <a:solidFill>
                  <a:srgbClr val="C00000"/>
                </a:solidFill>
                <a:latin typeface="Futura Medium" panose="020B0602020204020303" pitchFamily="34" charset="-79"/>
                <a:cs typeface="Futura Medium" panose="020B0602020204020303" pitchFamily="34" charset="-79"/>
              </a:rPr>
              <a:t>21 mars à 0h00 </a:t>
            </a:r>
            <a:r>
              <a:rPr lang="fr-FR" sz="2000" dirty="0">
                <a:solidFill>
                  <a:srgbClr val="002060"/>
                </a:solidFill>
                <a:latin typeface="Futura Medium" panose="020B0602020204020303" pitchFamily="34" charset="-79"/>
                <a:cs typeface="Futura Medium" panose="020B0602020204020303" pitchFamily="34" charset="-79"/>
              </a:rPr>
              <a:t>: début de l’interdiction de diffusion de tracts et de tout message ayant le caractère de propagande</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dirty="0">
                <a:solidFill>
                  <a:srgbClr val="C00000"/>
                </a:solidFill>
                <a:latin typeface="Futura Medium" panose="020B0602020204020303" pitchFamily="34" charset="-79"/>
                <a:cs typeface="Futura Medium" panose="020B0602020204020303" pitchFamily="34" charset="-79"/>
              </a:rPr>
              <a:t>21 mars à minuit </a:t>
            </a:r>
            <a:r>
              <a:rPr lang="fr-FR" sz="2000" dirty="0">
                <a:solidFill>
                  <a:srgbClr val="002060"/>
                </a:solidFill>
                <a:latin typeface="Futura Medium" panose="020B0602020204020303" pitchFamily="34" charset="-79"/>
                <a:cs typeface="Futura Medium" panose="020B0602020204020303" pitchFamily="34" charset="-79"/>
              </a:rPr>
              <a:t>: clôture de la campagne électorale</a:t>
            </a:r>
          </a:p>
        </p:txBody>
      </p:sp>
    </p:spTree>
    <p:extLst>
      <p:ext uri="{BB962C8B-B14F-4D97-AF65-F5344CB8AC3E}">
        <p14:creationId xmlns:p14="http://schemas.microsoft.com/office/powerpoint/2010/main" val="760361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342899" y="591018"/>
            <a:ext cx="11658600" cy="751011"/>
          </a:xfrm>
        </p:spPr>
        <p:txBody>
          <a:bodyPr>
            <a:normAutofit/>
          </a:bodyPr>
          <a:lstStyle/>
          <a:p>
            <a:r>
              <a:rPr lang="fr-FR" sz="4400" dirty="0">
                <a:solidFill>
                  <a:srgbClr val="C00000"/>
                </a:solidFill>
                <a:latin typeface="Futura Medium" panose="020B0602020204020303" pitchFamily="34" charset="-79"/>
                <a:cs typeface="Futura Medium" panose="020B0602020204020303" pitchFamily="34" charset="-79"/>
              </a:rPr>
              <a:t>Calendrier</a:t>
            </a: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3"/>
          <a:stretch>
            <a:fillRect/>
          </a:stretch>
        </p:blipFill>
        <p:spPr>
          <a:xfrm>
            <a:off x="10539845" y="5632450"/>
            <a:ext cx="1652155" cy="979955"/>
          </a:xfrm>
          <a:prstGeom prst="rect">
            <a:avLst/>
          </a:prstGeom>
        </p:spPr>
      </p:pic>
      <p:sp>
        <p:nvSpPr>
          <p:cNvPr id="4" name="ZoneTexte 3">
            <a:extLst>
              <a:ext uri="{FF2B5EF4-FFF2-40B4-BE49-F238E27FC236}">
                <a16:creationId xmlns:a16="http://schemas.microsoft.com/office/drawing/2014/main" id="{5DD2F453-9103-594C-A993-8F89D3FE3C3B}"/>
              </a:ext>
            </a:extLst>
          </p:cNvPr>
          <p:cNvSpPr txBox="1"/>
          <p:nvPr/>
        </p:nvSpPr>
        <p:spPr>
          <a:xfrm>
            <a:off x="613064" y="1721222"/>
            <a:ext cx="10825596" cy="4401205"/>
          </a:xfrm>
          <a:prstGeom prst="rect">
            <a:avLst/>
          </a:prstGeom>
          <a:noFill/>
        </p:spPr>
        <p:txBody>
          <a:bodyPr wrap="square" rtlCol="0">
            <a:spAutoFit/>
          </a:bodyPr>
          <a:lstStyle/>
          <a:p>
            <a:pPr algn="ctr"/>
            <a:r>
              <a:rPr lang="fr-FR" sz="2000" dirty="0">
                <a:solidFill>
                  <a:srgbClr val="C00000"/>
                </a:solidFill>
                <a:latin typeface="Futura Medium" panose="020B0602020204020303" pitchFamily="34" charset="-79"/>
                <a:cs typeface="Futura Medium" panose="020B0602020204020303" pitchFamily="34" charset="-79"/>
              </a:rPr>
              <a:t>22 mars </a:t>
            </a:r>
            <a:r>
              <a:rPr lang="fr-FR" sz="2000" dirty="0">
                <a:solidFill>
                  <a:srgbClr val="002060"/>
                </a:solidFill>
                <a:latin typeface="Futura Medium" panose="020B0602020204020303" pitchFamily="34" charset="-79"/>
                <a:cs typeface="Futura Medium" panose="020B0602020204020303" pitchFamily="34" charset="-79"/>
              </a:rPr>
              <a:t>: second tour de scrutin</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dirty="0">
                <a:solidFill>
                  <a:srgbClr val="C00000"/>
                </a:solidFill>
                <a:latin typeface="Futura Medium" panose="020B0602020204020303" pitchFamily="34" charset="-79"/>
                <a:cs typeface="Futura Medium" panose="020B0602020204020303" pitchFamily="34" charset="-79"/>
              </a:rPr>
              <a:t>27 mars à 18h </a:t>
            </a:r>
            <a:r>
              <a:rPr lang="fr-FR" sz="2000" dirty="0">
                <a:solidFill>
                  <a:srgbClr val="002060"/>
                </a:solidFill>
                <a:latin typeface="Futura Medium" panose="020B0602020204020303" pitchFamily="34" charset="-79"/>
                <a:cs typeface="Futura Medium" panose="020B0602020204020303" pitchFamily="34" charset="-79"/>
              </a:rPr>
              <a:t>: clôture du délai de dépôt des réclamations contre les opérations électorales</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b="1" dirty="0">
                <a:solidFill>
                  <a:srgbClr val="FF0000"/>
                </a:solidFill>
                <a:latin typeface="Futura Medium" panose="020B0602020204020303" pitchFamily="34" charset="-79"/>
                <a:cs typeface="Futura Medium" panose="020B0602020204020303" pitchFamily="34" charset="-79"/>
              </a:rPr>
              <a:t>CCVS</a:t>
            </a:r>
          </a:p>
          <a:p>
            <a:pPr algn="ctr"/>
            <a:r>
              <a:rPr lang="fr-FR" sz="2000" u="sng" dirty="0">
                <a:solidFill>
                  <a:srgbClr val="FF0000"/>
                </a:solidFill>
                <a:latin typeface="Futura Medium" panose="020B0602020204020303" pitchFamily="34" charset="-79"/>
                <a:cs typeface="Futura Medium" panose="020B0602020204020303" pitchFamily="34" charset="-79"/>
              </a:rPr>
              <a:t>30 mars 2020 au plus tard </a:t>
            </a:r>
            <a:r>
              <a:rPr lang="fr-FR" sz="2000" dirty="0">
                <a:solidFill>
                  <a:srgbClr val="002060"/>
                </a:solidFill>
                <a:latin typeface="Futura Medium" panose="020B0602020204020303" pitchFamily="34" charset="-79"/>
                <a:cs typeface="Futura Medium" panose="020B0602020204020303" pitchFamily="34" charset="-79"/>
              </a:rPr>
              <a:t>: retourner le tableau envoyé par </a:t>
            </a:r>
          </a:p>
          <a:p>
            <a:pPr algn="ctr"/>
            <a:r>
              <a:rPr lang="fr-FR" sz="2000" dirty="0">
                <a:solidFill>
                  <a:srgbClr val="002060"/>
                </a:solidFill>
                <a:latin typeface="Futura Medium" panose="020B0602020204020303" pitchFamily="34" charset="-79"/>
                <a:cs typeface="Futura Medium" panose="020B0602020204020303" pitchFamily="34" charset="-79"/>
              </a:rPr>
              <a:t>Nathalie JOLY entièrement complété pour convocation aux élections communautaires</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2000" dirty="0">
                <a:solidFill>
                  <a:srgbClr val="FF0000"/>
                </a:solidFill>
                <a:latin typeface="Futura Medium" panose="020B0602020204020303" pitchFamily="34" charset="-79"/>
                <a:cs typeface="Futura Medium" panose="020B0602020204020303" pitchFamily="34" charset="-79"/>
              </a:rPr>
              <a:t>9 avril 2020 </a:t>
            </a:r>
            <a:r>
              <a:rPr lang="fr-FR" sz="2000" dirty="0">
                <a:solidFill>
                  <a:srgbClr val="002060"/>
                </a:solidFill>
                <a:latin typeface="Futura Medium" panose="020B0602020204020303" pitchFamily="34" charset="-79"/>
                <a:cs typeface="Futura Medium" panose="020B0602020204020303" pitchFamily="34" charset="-79"/>
              </a:rPr>
              <a:t>: élections communautaires</a:t>
            </a:r>
          </a:p>
          <a:p>
            <a:pPr algn="ctr"/>
            <a:r>
              <a:rPr lang="fr-FR" sz="2000" dirty="0">
                <a:solidFill>
                  <a:srgbClr val="002060"/>
                </a:solidFill>
                <a:latin typeface="Futura Medium" panose="020B0602020204020303" pitchFamily="34" charset="-79"/>
                <a:cs typeface="Futura Medium" panose="020B0602020204020303" pitchFamily="34" charset="-79"/>
              </a:rPr>
              <a:t>Théâtre Les Docks de Corbie</a:t>
            </a: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endParaRPr lang="fr-FR" sz="2000" dirty="0">
              <a:solidFill>
                <a:srgbClr val="002060"/>
              </a:solidFill>
              <a:latin typeface="Futura Medium" panose="020B0602020204020303" pitchFamily="34" charset="-79"/>
              <a:cs typeface="Futura Medium" panose="020B0602020204020303" pitchFamily="34" charset="-79"/>
            </a:endParaRPr>
          </a:p>
          <a:p>
            <a:pPr algn="ctr"/>
            <a:r>
              <a:rPr lang="fr-FR" sz="1600" i="1" dirty="0">
                <a:solidFill>
                  <a:srgbClr val="C00000"/>
                </a:solidFill>
                <a:latin typeface="Futura Medium" panose="020B0602020204020303" pitchFamily="34" charset="-79"/>
                <a:cs typeface="Futura Medium" panose="020B0602020204020303" pitchFamily="34" charset="-79"/>
              </a:rPr>
              <a:t>22 mai à 18h </a:t>
            </a:r>
            <a:r>
              <a:rPr lang="fr-FR" sz="1600" i="1" dirty="0">
                <a:solidFill>
                  <a:srgbClr val="002060"/>
                </a:solidFill>
                <a:latin typeface="Futura Medium" panose="020B0602020204020303" pitchFamily="34" charset="-79"/>
                <a:cs typeface="Futura Medium" panose="020B0602020204020303" pitchFamily="34" charset="-79"/>
              </a:rPr>
              <a:t>: date limite de dépôt du comptes de campagne à la CNCCFP pour les candidats dans les communes de plus de 9000 habitants</a:t>
            </a:r>
          </a:p>
        </p:txBody>
      </p:sp>
    </p:spTree>
    <p:extLst>
      <p:ext uri="{BB962C8B-B14F-4D97-AF65-F5344CB8AC3E}">
        <p14:creationId xmlns:p14="http://schemas.microsoft.com/office/powerpoint/2010/main" val="288303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238991"/>
            <a:ext cx="11658600" cy="1808018"/>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Mode de scrutin</a:t>
            </a:r>
            <a:br>
              <a:rPr lang="fr-FR" sz="4400" u="sng" dirty="0">
                <a:solidFill>
                  <a:srgbClr val="002060"/>
                </a:solidFill>
                <a:latin typeface="Futura Medium" panose="020B0602020204020303" pitchFamily="34" charset="-79"/>
                <a:cs typeface="Futura Medium" panose="020B0602020204020303" pitchFamily="34" charset="-79"/>
              </a:rPr>
            </a:br>
            <a:r>
              <a:rPr lang="fr-FR" sz="4400" u="sng" dirty="0">
                <a:solidFill>
                  <a:srgbClr val="002060"/>
                </a:solidFill>
                <a:latin typeface="Futura Medium" panose="020B0602020204020303" pitchFamily="34" charset="-79"/>
                <a:cs typeface="Futura Medium" panose="020B0602020204020303" pitchFamily="34" charset="-79"/>
              </a:rPr>
              <a:t>Commune de – 1000 habitants</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A769D765-B6BF-5D45-BB9A-D441CAC2913B}"/>
              </a:ext>
            </a:extLst>
          </p:cNvPr>
          <p:cNvSpPr txBox="1"/>
          <p:nvPr/>
        </p:nvSpPr>
        <p:spPr>
          <a:xfrm>
            <a:off x="540327" y="1610977"/>
            <a:ext cx="10093036" cy="5909310"/>
          </a:xfrm>
          <a:prstGeom prst="rect">
            <a:avLst/>
          </a:prstGeom>
          <a:noFill/>
        </p:spPr>
        <p:txBody>
          <a:bodyPr wrap="square" rtlCol="0">
            <a:spAutoFit/>
          </a:bodyPr>
          <a:lstStyle/>
          <a:p>
            <a:r>
              <a:rPr lang="fr-FR" sz="2400" u="sng" dirty="0">
                <a:solidFill>
                  <a:srgbClr val="002060"/>
                </a:solidFill>
                <a:latin typeface="Futura Medium" panose="020B0602020204020303" pitchFamily="34" charset="-79"/>
                <a:cs typeface="Futura Medium" panose="020B0602020204020303" pitchFamily="34" charset="-79"/>
              </a:rPr>
              <a:t>Election</a:t>
            </a:r>
          </a:p>
          <a:p>
            <a:br>
              <a:rPr lang="fr-FR" sz="2400" u="sng" dirty="0">
                <a:solidFill>
                  <a:srgbClr val="002060"/>
                </a:solidFill>
                <a:latin typeface="Futura Medium" panose="020B0602020204020303" pitchFamily="34" charset="-79"/>
                <a:cs typeface="Futura Medium" panose="020B0602020204020303" pitchFamily="34" charset="-79"/>
              </a:rPr>
            </a:br>
            <a:r>
              <a:rPr lang="fr-FR" sz="2400" u="sng" dirty="0">
                <a:solidFill>
                  <a:srgbClr val="C00000"/>
                </a:solidFill>
                <a:latin typeface="Futura Medium" panose="020B0602020204020303" pitchFamily="34" charset="-79"/>
                <a:cs typeface="Futura Medium" panose="020B0602020204020303" pitchFamily="34" charset="-79"/>
              </a:rPr>
              <a:t>Au premier tour : double condition à remplir</a:t>
            </a:r>
          </a:p>
          <a:p>
            <a:r>
              <a:rPr lang="fr-FR" sz="2400" dirty="0">
                <a:solidFill>
                  <a:srgbClr val="002060"/>
                </a:solidFill>
                <a:latin typeface="Futura Medium" panose="020B0602020204020303" pitchFamily="34" charset="-79"/>
                <a:cs typeface="Futura Medium" panose="020B0602020204020303" pitchFamily="34" charset="-79"/>
              </a:rPr>
              <a:t>1) Obtention de la majorité absolue </a:t>
            </a:r>
          </a:p>
          <a:p>
            <a:r>
              <a:rPr lang="fr-FR" sz="2400" dirty="0">
                <a:solidFill>
                  <a:srgbClr val="002060"/>
                </a:solidFill>
                <a:latin typeface="Futura Medium" panose="020B0602020204020303" pitchFamily="34" charset="-79"/>
                <a:cs typeface="Futura Medium" panose="020B0602020204020303" pitchFamily="34" charset="-79"/>
              </a:rPr>
              <a:t>2) Recueil d’au moins ¼ des voix des électeurs inscrits</a:t>
            </a:r>
          </a:p>
          <a:p>
            <a:endParaRPr lang="fr-FR" sz="2400" dirty="0">
              <a:solidFill>
                <a:srgbClr val="002060"/>
              </a:solidFill>
              <a:latin typeface="Futura Medium" panose="020B0602020204020303" pitchFamily="34" charset="-79"/>
              <a:cs typeface="Futura Medium" panose="020B0602020204020303" pitchFamily="34" charset="-79"/>
            </a:endParaRPr>
          </a:p>
          <a:p>
            <a:r>
              <a:rPr lang="fr-FR" sz="2400" u="sng" dirty="0">
                <a:solidFill>
                  <a:srgbClr val="C00000"/>
                </a:solidFill>
                <a:latin typeface="Futura Medium" panose="020B0602020204020303" pitchFamily="34" charset="-79"/>
                <a:cs typeface="Futura Medium" panose="020B0602020204020303" pitchFamily="34" charset="-79"/>
              </a:rPr>
              <a:t>Au second tour </a:t>
            </a:r>
          </a:p>
          <a:p>
            <a:r>
              <a:rPr lang="fr-FR" sz="2400" dirty="0">
                <a:solidFill>
                  <a:srgbClr val="002060"/>
                </a:solidFill>
                <a:latin typeface="Futura Medium" panose="020B0602020204020303" pitchFamily="34" charset="-79"/>
                <a:cs typeface="Futura Medium" panose="020B0602020204020303" pitchFamily="34" charset="-79"/>
              </a:rPr>
              <a:t>La majorité relative suffit. En cas d’égalité, le plus âgé des candidats est élu.</a:t>
            </a:r>
          </a:p>
          <a:p>
            <a:endParaRPr lang="fr-FR" sz="2400" dirty="0">
              <a:solidFill>
                <a:srgbClr val="002060"/>
              </a:solidFill>
              <a:latin typeface="Futura Medium" panose="020B0602020204020303" pitchFamily="34" charset="-79"/>
              <a:cs typeface="Futura Medium" panose="020B0602020204020303" pitchFamily="34" charset="-79"/>
            </a:endParaRPr>
          </a:p>
          <a:p>
            <a:r>
              <a:rPr lang="fr-FR" sz="2400" u="sng" dirty="0">
                <a:solidFill>
                  <a:srgbClr val="00B050"/>
                </a:solidFill>
                <a:latin typeface="Futura Medium" panose="020B0602020204020303" pitchFamily="34" charset="-79"/>
                <a:cs typeface="Futura Medium" panose="020B0602020204020303" pitchFamily="34" charset="-79"/>
              </a:rPr>
              <a:t>Conseillers communautaires :</a:t>
            </a:r>
          </a:p>
          <a:p>
            <a:r>
              <a:rPr lang="fr-FR" sz="2400" dirty="0">
                <a:solidFill>
                  <a:srgbClr val="00B050"/>
                </a:solidFill>
                <a:latin typeface="Futura Medium" panose="020B0602020204020303" pitchFamily="34" charset="-79"/>
                <a:cs typeface="Futura Medium" panose="020B0602020204020303" pitchFamily="34" charset="-79"/>
              </a:rPr>
              <a:t>Ils sont désignés dans l’ordre du tableau. Possibilité de démission au mandat de conseiller communautaire, la nomination suit l’ordre du tableau</a:t>
            </a:r>
          </a:p>
          <a:p>
            <a:endParaRPr lang="fr-FR" sz="2400" dirty="0">
              <a:solidFill>
                <a:srgbClr val="002060"/>
              </a:solidFill>
              <a:latin typeface="Futura Medium" panose="020B0602020204020303" pitchFamily="34" charset="-79"/>
              <a:cs typeface="Futura Medium" panose="020B0602020204020303" pitchFamily="34" charset="-79"/>
            </a:endParaRPr>
          </a:p>
          <a:p>
            <a:endParaRPr lang="fr-FR" dirty="0"/>
          </a:p>
        </p:txBody>
      </p:sp>
    </p:spTree>
    <p:extLst>
      <p:ext uri="{BB962C8B-B14F-4D97-AF65-F5344CB8AC3E}">
        <p14:creationId xmlns:p14="http://schemas.microsoft.com/office/powerpoint/2010/main" val="4205413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238991"/>
            <a:ext cx="11658600" cy="1808018"/>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Mode de scrutin</a:t>
            </a:r>
            <a:br>
              <a:rPr lang="fr-FR" sz="4400" u="sng" dirty="0">
                <a:solidFill>
                  <a:srgbClr val="002060"/>
                </a:solidFill>
                <a:latin typeface="Futura Medium" panose="020B0602020204020303" pitchFamily="34" charset="-79"/>
                <a:cs typeface="Futura Medium" panose="020B0602020204020303" pitchFamily="34" charset="-79"/>
              </a:rPr>
            </a:br>
            <a:r>
              <a:rPr lang="fr-FR" sz="4400" u="sng" dirty="0">
                <a:solidFill>
                  <a:srgbClr val="002060"/>
                </a:solidFill>
                <a:latin typeface="Futura Medium" panose="020B0602020204020303" pitchFamily="34" charset="-79"/>
                <a:cs typeface="Futura Medium" panose="020B0602020204020303" pitchFamily="34" charset="-79"/>
              </a:rPr>
              <a:t>Commune de + 1000 habitants</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A769D765-B6BF-5D45-BB9A-D441CAC2913B}"/>
              </a:ext>
            </a:extLst>
          </p:cNvPr>
          <p:cNvSpPr txBox="1"/>
          <p:nvPr/>
        </p:nvSpPr>
        <p:spPr>
          <a:xfrm>
            <a:off x="519545" y="2202873"/>
            <a:ext cx="10093036" cy="2677656"/>
          </a:xfrm>
          <a:prstGeom prst="rect">
            <a:avLst/>
          </a:prstGeom>
          <a:noFill/>
        </p:spPr>
        <p:txBody>
          <a:bodyPr wrap="square" rtlCol="0">
            <a:spAutoFit/>
          </a:bodyPr>
          <a:lstStyle/>
          <a:p>
            <a:r>
              <a:rPr lang="fr-FR" sz="2400" u="sng" dirty="0">
                <a:solidFill>
                  <a:srgbClr val="002060"/>
                </a:solidFill>
                <a:latin typeface="Futura Medium" panose="020B0602020204020303" pitchFamily="34" charset="-79"/>
                <a:cs typeface="Futura Medium" panose="020B0602020204020303" pitchFamily="34" charset="-79"/>
              </a:rPr>
              <a:t>Caractéristiques du mode de scrutin</a:t>
            </a:r>
          </a:p>
          <a:p>
            <a:br>
              <a:rPr lang="fr-FR" sz="2400" u="sng" dirty="0">
                <a:solidFill>
                  <a:srgbClr val="002060"/>
                </a:solidFill>
                <a:latin typeface="Futura Medium" panose="020B0602020204020303" pitchFamily="34" charset="-79"/>
                <a:cs typeface="Futura Medium" panose="020B0602020204020303" pitchFamily="34" charset="-79"/>
              </a:rPr>
            </a:br>
            <a:r>
              <a:rPr lang="fr-FR" sz="2400" dirty="0">
                <a:solidFill>
                  <a:srgbClr val="002060"/>
                </a:solidFill>
                <a:latin typeface="Futura Medium" panose="020B0602020204020303" pitchFamily="34" charset="-79"/>
                <a:cs typeface="Futura Medium" panose="020B0602020204020303" pitchFamily="34" charset="-79"/>
              </a:rPr>
              <a:t>- Scrutin de liste, proportionnel, à deux tours avec prime majoritaire</a:t>
            </a:r>
          </a:p>
          <a:p>
            <a:r>
              <a:rPr lang="fr-FR" sz="2400" dirty="0">
                <a:solidFill>
                  <a:srgbClr val="002060"/>
                </a:solidFill>
                <a:latin typeface="Futura Medium" panose="020B0602020204020303" pitchFamily="34" charset="-79"/>
                <a:cs typeface="Futura Medium" panose="020B0602020204020303" pitchFamily="34" charset="-79"/>
              </a:rPr>
              <a:t>- Présentation des candidatures isolées interdites</a:t>
            </a:r>
          </a:p>
          <a:p>
            <a:r>
              <a:rPr lang="fr-FR" sz="2400" dirty="0">
                <a:solidFill>
                  <a:srgbClr val="002060"/>
                </a:solidFill>
                <a:latin typeface="Futura Medium" panose="020B0602020204020303" pitchFamily="34" charset="-79"/>
                <a:cs typeface="Futura Medium" panose="020B0602020204020303" pitchFamily="34" charset="-79"/>
              </a:rPr>
              <a:t>- Pas de panachage ni vote préférentiel</a:t>
            </a:r>
          </a:p>
          <a:p>
            <a:r>
              <a:rPr lang="fr-FR" sz="2400" dirty="0">
                <a:solidFill>
                  <a:srgbClr val="002060"/>
                </a:solidFill>
                <a:latin typeface="Futura Medium" panose="020B0602020204020303" pitchFamily="34" charset="-79"/>
                <a:cs typeface="Futura Medium" panose="020B0602020204020303" pitchFamily="34" charset="-79"/>
              </a:rPr>
              <a:t>- Votes comptabilisés par listes</a:t>
            </a:r>
          </a:p>
          <a:p>
            <a:r>
              <a:rPr lang="fr-FR" sz="2400" dirty="0">
                <a:solidFill>
                  <a:srgbClr val="002060"/>
                </a:solidFill>
                <a:latin typeface="Futura Medium" panose="020B0602020204020303" pitchFamily="34" charset="-79"/>
                <a:cs typeface="Futura Medium" panose="020B0602020204020303" pitchFamily="34" charset="-79"/>
              </a:rPr>
              <a:t>- Parité avec alternance des sexes obligatoire</a:t>
            </a:r>
            <a:endParaRPr lang="fr-FR" dirty="0"/>
          </a:p>
        </p:txBody>
      </p:sp>
    </p:spTree>
    <p:extLst>
      <p:ext uri="{BB962C8B-B14F-4D97-AF65-F5344CB8AC3E}">
        <p14:creationId xmlns:p14="http://schemas.microsoft.com/office/powerpoint/2010/main" val="2021574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238991"/>
            <a:ext cx="11658600" cy="1808018"/>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Mode de scrutin</a:t>
            </a:r>
            <a:br>
              <a:rPr lang="fr-FR" sz="4400" u="sng" dirty="0">
                <a:solidFill>
                  <a:srgbClr val="002060"/>
                </a:solidFill>
                <a:latin typeface="Futura Medium" panose="020B0602020204020303" pitchFamily="34" charset="-79"/>
                <a:cs typeface="Futura Medium" panose="020B0602020204020303" pitchFamily="34" charset="-79"/>
              </a:rPr>
            </a:br>
            <a:r>
              <a:rPr lang="fr-FR" sz="4400" u="sng" dirty="0">
                <a:solidFill>
                  <a:srgbClr val="002060"/>
                </a:solidFill>
                <a:latin typeface="Futura Medium" panose="020B0602020204020303" pitchFamily="34" charset="-79"/>
                <a:cs typeface="Futura Medium" panose="020B0602020204020303" pitchFamily="34" charset="-79"/>
              </a:rPr>
              <a:t>Commune de + 1000 habitants</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A769D765-B6BF-5D45-BB9A-D441CAC2913B}"/>
              </a:ext>
            </a:extLst>
          </p:cNvPr>
          <p:cNvSpPr txBox="1"/>
          <p:nvPr/>
        </p:nvSpPr>
        <p:spPr>
          <a:xfrm>
            <a:off x="540327" y="1610977"/>
            <a:ext cx="10093036" cy="5170646"/>
          </a:xfrm>
          <a:prstGeom prst="rect">
            <a:avLst/>
          </a:prstGeom>
          <a:noFill/>
        </p:spPr>
        <p:txBody>
          <a:bodyPr wrap="square" rtlCol="0">
            <a:spAutoFit/>
          </a:bodyPr>
          <a:lstStyle/>
          <a:p>
            <a:r>
              <a:rPr lang="fr-FR" sz="2400" u="sng" dirty="0">
                <a:solidFill>
                  <a:srgbClr val="002060"/>
                </a:solidFill>
                <a:latin typeface="Futura Medium" panose="020B0602020204020303" pitchFamily="34" charset="-79"/>
                <a:cs typeface="Futura Medium" panose="020B0602020204020303" pitchFamily="34" charset="-79"/>
              </a:rPr>
              <a:t>Election</a:t>
            </a:r>
          </a:p>
          <a:p>
            <a:br>
              <a:rPr lang="fr-FR" sz="2400" u="sng" dirty="0">
                <a:solidFill>
                  <a:srgbClr val="002060"/>
                </a:solidFill>
                <a:latin typeface="Futura Medium" panose="020B0602020204020303" pitchFamily="34" charset="-79"/>
                <a:cs typeface="Futura Medium" panose="020B0602020204020303" pitchFamily="34" charset="-79"/>
              </a:rPr>
            </a:br>
            <a:r>
              <a:rPr lang="fr-FR" sz="2400" u="sng" dirty="0">
                <a:solidFill>
                  <a:srgbClr val="C00000"/>
                </a:solidFill>
                <a:latin typeface="Futura Medium" panose="020B0602020204020303" pitchFamily="34" charset="-79"/>
                <a:cs typeface="Futura Medium" panose="020B0602020204020303" pitchFamily="34" charset="-79"/>
              </a:rPr>
              <a:t>Au premier tour : double condition à remplir</a:t>
            </a:r>
          </a:p>
          <a:p>
            <a:r>
              <a:rPr lang="fr-FR" sz="2400" dirty="0">
                <a:solidFill>
                  <a:srgbClr val="002060"/>
                </a:solidFill>
                <a:latin typeface="Futura Medium" panose="020B0602020204020303" pitchFamily="34" charset="-79"/>
                <a:cs typeface="Futura Medium" panose="020B0602020204020303" pitchFamily="34" charset="-79"/>
              </a:rPr>
              <a:t>Est élue la liste qui a obtenu la majorité absolue des suffrages exprimés. Elle se voit attribuée la moitié des sièges à pourvoir. Le reste des sièges est réparti à la proportionnelle à la plus forte moyenne et toutes les listes ayant obtenu plus de 5% de suffrages exprimés</a:t>
            </a:r>
          </a:p>
          <a:p>
            <a:endParaRPr lang="fr-FR" sz="2400" dirty="0">
              <a:solidFill>
                <a:srgbClr val="002060"/>
              </a:solidFill>
              <a:latin typeface="Futura Medium" panose="020B0602020204020303" pitchFamily="34" charset="-79"/>
              <a:cs typeface="Futura Medium" panose="020B0602020204020303" pitchFamily="34" charset="-79"/>
            </a:endParaRPr>
          </a:p>
          <a:p>
            <a:r>
              <a:rPr lang="fr-FR" sz="2400" u="sng" dirty="0">
                <a:solidFill>
                  <a:srgbClr val="C00000"/>
                </a:solidFill>
                <a:latin typeface="Futura Medium" panose="020B0602020204020303" pitchFamily="34" charset="-79"/>
                <a:cs typeface="Futura Medium" panose="020B0602020204020303" pitchFamily="34" charset="-79"/>
              </a:rPr>
              <a:t>Au second tour </a:t>
            </a:r>
          </a:p>
          <a:p>
            <a:r>
              <a:rPr lang="fr-FR" sz="2400" dirty="0">
                <a:solidFill>
                  <a:srgbClr val="002060"/>
                </a:solidFill>
                <a:latin typeface="Futura Medium" panose="020B0602020204020303" pitchFamily="34" charset="-79"/>
                <a:cs typeface="Futura Medium" panose="020B0602020204020303" pitchFamily="34" charset="-79"/>
              </a:rPr>
              <a:t>La répartition des sièges se fait de la même manière. Seules les listes ayant obtenu au 1</a:t>
            </a:r>
            <a:r>
              <a:rPr lang="fr-FR" sz="2400" baseline="30000" dirty="0">
                <a:solidFill>
                  <a:srgbClr val="002060"/>
                </a:solidFill>
                <a:latin typeface="Futura Medium" panose="020B0602020204020303" pitchFamily="34" charset="-79"/>
                <a:cs typeface="Futura Medium" panose="020B0602020204020303" pitchFamily="34" charset="-79"/>
              </a:rPr>
              <a:t>er</a:t>
            </a:r>
            <a:r>
              <a:rPr lang="fr-FR" sz="2400" dirty="0">
                <a:solidFill>
                  <a:srgbClr val="002060"/>
                </a:solidFill>
                <a:latin typeface="Futura Medium" panose="020B0602020204020303" pitchFamily="34" charset="-79"/>
                <a:cs typeface="Futura Medium" panose="020B0602020204020303" pitchFamily="34" charset="-79"/>
              </a:rPr>
              <a:t> tour au moins 10% des suffrages exprimés sont admises à se présenter au 2</a:t>
            </a:r>
            <a:r>
              <a:rPr lang="fr-FR" sz="2400" baseline="30000" dirty="0">
                <a:solidFill>
                  <a:srgbClr val="002060"/>
                </a:solidFill>
                <a:latin typeface="Futura Medium" panose="020B0602020204020303" pitchFamily="34" charset="-79"/>
                <a:cs typeface="Futura Medium" panose="020B0602020204020303" pitchFamily="34" charset="-79"/>
              </a:rPr>
              <a:t>nd</a:t>
            </a:r>
            <a:r>
              <a:rPr lang="fr-FR" sz="2400" dirty="0">
                <a:solidFill>
                  <a:srgbClr val="002060"/>
                </a:solidFill>
                <a:latin typeface="Futura Medium" panose="020B0602020204020303" pitchFamily="34" charset="-79"/>
                <a:cs typeface="Futura Medium" panose="020B0602020204020303" pitchFamily="34" charset="-79"/>
              </a:rPr>
              <a:t> tour. Des fusions sont envisageables avec les listes ayant obtenu au moins 5% des suffrages exprimés. </a:t>
            </a:r>
          </a:p>
          <a:p>
            <a:endParaRPr lang="fr-FR" dirty="0"/>
          </a:p>
        </p:txBody>
      </p:sp>
    </p:spTree>
    <p:extLst>
      <p:ext uri="{BB962C8B-B14F-4D97-AF65-F5344CB8AC3E}">
        <p14:creationId xmlns:p14="http://schemas.microsoft.com/office/powerpoint/2010/main" val="2836255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238991"/>
            <a:ext cx="11658600" cy="1808018"/>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Mode de scrutin</a:t>
            </a:r>
            <a:br>
              <a:rPr lang="fr-FR" sz="4400" u="sng" dirty="0">
                <a:solidFill>
                  <a:srgbClr val="002060"/>
                </a:solidFill>
                <a:latin typeface="Futura Medium" panose="020B0602020204020303" pitchFamily="34" charset="-79"/>
                <a:cs typeface="Futura Medium" panose="020B0602020204020303" pitchFamily="34" charset="-79"/>
              </a:rPr>
            </a:br>
            <a:r>
              <a:rPr lang="fr-FR" sz="4400" u="sng" dirty="0">
                <a:solidFill>
                  <a:srgbClr val="002060"/>
                </a:solidFill>
                <a:latin typeface="Futura Medium" panose="020B0602020204020303" pitchFamily="34" charset="-79"/>
                <a:cs typeface="Futura Medium" panose="020B0602020204020303" pitchFamily="34" charset="-79"/>
              </a:rPr>
              <a:t>Commune de + 1000 habitants</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A769D765-B6BF-5D45-BB9A-D441CAC2913B}"/>
              </a:ext>
            </a:extLst>
          </p:cNvPr>
          <p:cNvSpPr txBox="1"/>
          <p:nvPr/>
        </p:nvSpPr>
        <p:spPr>
          <a:xfrm>
            <a:off x="800100" y="2047009"/>
            <a:ext cx="10093036" cy="1938992"/>
          </a:xfrm>
          <a:prstGeom prst="rect">
            <a:avLst/>
          </a:prstGeom>
          <a:noFill/>
        </p:spPr>
        <p:txBody>
          <a:bodyPr wrap="square" rtlCol="0">
            <a:spAutoFit/>
          </a:bodyPr>
          <a:lstStyle/>
          <a:p>
            <a:r>
              <a:rPr lang="fr-FR" sz="2400" u="sng" dirty="0">
                <a:solidFill>
                  <a:srgbClr val="002060"/>
                </a:solidFill>
                <a:latin typeface="Futura Medium" panose="020B0602020204020303" pitchFamily="34" charset="-79"/>
                <a:cs typeface="Futura Medium" panose="020B0602020204020303" pitchFamily="34" charset="-79"/>
              </a:rPr>
              <a:t>Election</a:t>
            </a:r>
          </a:p>
          <a:p>
            <a:br>
              <a:rPr lang="fr-FR" sz="2400" u="sng" dirty="0">
                <a:solidFill>
                  <a:srgbClr val="002060"/>
                </a:solidFill>
                <a:latin typeface="Futura Medium" panose="020B0602020204020303" pitchFamily="34" charset="-79"/>
                <a:cs typeface="Futura Medium" panose="020B0602020204020303" pitchFamily="34" charset="-79"/>
              </a:rPr>
            </a:br>
            <a:r>
              <a:rPr lang="fr-FR" u="sng" dirty="0">
                <a:solidFill>
                  <a:srgbClr val="00B050"/>
                </a:solidFill>
                <a:latin typeface="Futura Medium" panose="020B0602020204020303" pitchFamily="34" charset="-79"/>
                <a:cs typeface="Futura Medium" panose="020B0602020204020303" pitchFamily="34" charset="-79"/>
              </a:rPr>
              <a:t>Conseillers communautaires :</a:t>
            </a:r>
          </a:p>
          <a:p>
            <a:r>
              <a:rPr lang="fr-FR" dirty="0">
                <a:solidFill>
                  <a:srgbClr val="00B050"/>
                </a:solidFill>
                <a:latin typeface="Futura Medium" panose="020B0602020204020303" pitchFamily="34" charset="-79"/>
                <a:cs typeface="Futura Medium" panose="020B0602020204020303" pitchFamily="34" charset="-79"/>
              </a:rPr>
              <a:t>En fonction de la répartition des voix par listes.</a:t>
            </a:r>
          </a:p>
          <a:p>
            <a:r>
              <a:rPr lang="fr-FR" dirty="0">
                <a:solidFill>
                  <a:srgbClr val="00B050"/>
                </a:solidFill>
                <a:latin typeface="Futura Medium" panose="020B0602020204020303" pitchFamily="34" charset="-79"/>
                <a:cs typeface="Futura Medium" panose="020B0602020204020303" pitchFamily="34" charset="-79"/>
              </a:rPr>
              <a:t>Les candidats sont identifiés sur les bulletins de vote. </a:t>
            </a:r>
          </a:p>
          <a:p>
            <a:endParaRPr lang="fr-FR" dirty="0"/>
          </a:p>
        </p:txBody>
      </p:sp>
    </p:spTree>
    <p:extLst>
      <p:ext uri="{BB962C8B-B14F-4D97-AF65-F5344CB8AC3E}">
        <p14:creationId xmlns:p14="http://schemas.microsoft.com/office/powerpoint/2010/main" val="2560121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4551218"/>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2060"/>
                </a:solidFill>
                <a:latin typeface="Futura Medium" panose="020B0602020204020303" pitchFamily="34" charset="-79"/>
                <a:cs typeface="Futura Medium" panose="020B0602020204020303" pitchFamily="34" charset="-79"/>
              </a:rPr>
              <a:t>4 étapes : </a:t>
            </a:r>
            <a:br>
              <a:rPr lang="fr-FR" sz="3600" u="sng" dirty="0">
                <a:solidFill>
                  <a:srgbClr val="002060"/>
                </a:solidFill>
                <a:latin typeface="Futura Medium" panose="020B0602020204020303" pitchFamily="34" charset="-79"/>
                <a:cs typeface="Futura Medium" panose="020B0602020204020303" pitchFamily="34" charset="-79"/>
              </a:rPr>
            </a:br>
            <a:br>
              <a:rPr lang="fr-FR" sz="4400" u="sng" dirty="0">
                <a:solidFill>
                  <a:srgbClr val="002060"/>
                </a:solidFill>
                <a:latin typeface="Futura Medium" panose="020B0602020204020303" pitchFamily="34" charset="-79"/>
                <a:cs typeface="Futura Medium" panose="020B0602020204020303" pitchFamily="34" charset="-79"/>
              </a:rPr>
            </a:br>
            <a:r>
              <a:rPr lang="fr-FR" sz="4400" dirty="0">
                <a:solidFill>
                  <a:srgbClr val="002060"/>
                </a:solidFill>
                <a:latin typeface="Futura Medium" panose="020B0602020204020303" pitchFamily="34" charset="-79"/>
                <a:cs typeface="Futura Medium" panose="020B0602020204020303" pitchFamily="34" charset="-79"/>
              </a:rPr>
              <a:t>- La préparation du bureau de vote</a:t>
            </a:r>
            <a:br>
              <a:rPr lang="fr-FR" sz="4400" dirty="0">
                <a:solidFill>
                  <a:srgbClr val="002060"/>
                </a:solidFill>
                <a:latin typeface="Futura Medium" panose="020B0602020204020303" pitchFamily="34" charset="-79"/>
                <a:cs typeface="Futura Medium" panose="020B0602020204020303" pitchFamily="34" charset="-79"/>
              </a:rPr>
            </a:br>
            <a:r>
              <a:rPr lang="fr-FR" sz="4400" dirty="0">
                <a:solidFill>
                  <a:srgbClr val="002060"/>
                </a:solidFill>
                <a:latin typeface="Futura Medium" panose="020B0602020204020303" pitchFamily="34" charset="-79"/>
                <a:cs typeface="Futura Medium" panose="020B0602020204020303" pitchFamily="34" charset="-79"/>
              </a:rPr>
              <a:t>- Le déroulement des opérations électorales</a:t>
            </a:r>
            <a:br>
              <a:rPr lang="fr-FR" sz="4400" dirty="0">
                <a:solidFill>
                  <a:srgbClr val="002060"/>
                </a:solidFill>
                <a:latin typeface="Futura Medium" panose="020B0602020204020303" pitchFamily="34" charset="-79"/>
                <a:cs typeface="Futura Medium" panose="020B0602020204020303" pitchFamily="34" charset="-79"/>
              </a:rPr>
            </a:br>
            <a:r>
              <a:rPr lang="fr-FR" sz="4400" dirty="0">
                <a:solidFill>
                  <a:srgbClr val="002060"/>
                </a:solidFill>
                <a:latin typeface="Futura Medium" panose="020B0602020204020303" pitchFamily="34" charset="-79"/>
                <a:cs typeface="Futura Medium" panose="020B0602020204020303" pitchFamily="34" charset="-79"/>
              </a:rPr>
              <a:t>- Le dépouillement</a:t>
            </a:r>
            <a:br>
              <a:rPr lang="fr-FR" sz="4400" dirty="0">
                <a:solidFill>
                  <a:srgbClr val="002060"/>
                </a:solidFill>
                <a:latin typeface="Futura Medium" panose="020B0602020204020303" pitchFamily="34" charset="-79"/>
                <a:cs typeface="Futura Medium" panose="020B0602020204020303" pitchFamily="34" charset="-79"/>
              </a:rPr>
            </a:br>
            <a:r>
              <a:rPr lang="fr-FR" sz="4400" dirty="0">
                <a:solidFill>
                  <a:srgbClr val="002060"/>
                </a:solidFill>
                <a:latin typeface="Futura Medium" panose="020B0602020204020303" pitchFamily="34" charset="-79"/>
                <a:cs typeface="Futura Medium" panose="020B0602020204020303" pitchFamily="34" charset="-79"/>
              </a:rPr>
              <a:t>- La promulgation des résultats </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Tree>
    <p:extLst>
      <p:ext uri="{BB962C8B-B14F-4D97-AF65-F5344CB8AC3E}">
        <p14:creationId xmlns:p14="http://schemas.microsoft.com/office/powerpoint/2010/main" val="390953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5B0BD-A3B2-1C4B-B620-2EFBEA01C9D3}"/>
              </a:ext>
            </a:extLst>
          </p:cNvPr>
          <p:cNvSpPr>
            <a:spLocks noGrp="1"/>
          </p:cNvSpPr>
          <p:nvPr>
            <p:ph type="ctrTitle"/>
          </p:nvPr>
        </p:nvSpPr>
        <p:spPr>
          <a:xfrm>
            <a:off x="290945" y="1081232"/>
            <a:ext cx="11658600" cy="1589232"/>
          </a:xfrm>
        </p:spPr>
        <p:txBody>
          <a:bodyPr>
            <a:normAutofit fontScale="90000"/>
          </a:bodyPr>
          <a:lstStyle/>
          <a:p>
            <a:r>
              <a:rPr lang="fr-FR" sz="4400" u="sng" dirty="0">
                <a:solidFill>
                  <a:srgbClr val="002060"/>
                </a:solidFill>
                <a:latin typeface="Futura Medium" panose="020B0602020204020303" pitchFamily="34" charset="-79"/>
                <a:cs typeface="Futura Medium" panose="020B0602020204020303" pitchFamily="34" charset="-79"/>
              </a:rPr>
              <a:t>Déroulement du scrutin</a:t>
            </a:r>
            <a:br>
              <a:rPr lang="fr-FR" sz="4400" u="sng" dirty="0">
                <a:solidFill>
                  <a:srgbClr val="002060"/>
                </a:solidFill>
                <a:latin typeface="Futura Medium" panose="020B0602020204020303" pitchFamily="34" charset="-79"/>
                <a:cs typeface="Futura Medium" panose="020B0602020204020303" pitchFamily="34" charset="-79"/>
              </a:rPr>
            </a:br>
            <a:r>
              <a:rPr lang="fr-FR" sz="3600" u="sng" dirty="0">
                <a:solidFill>
                  <a:srgbClr val="00B050"/>
                </a:solidFill>
                <a:latin typeface="Futura Medium" panose="020B0602020204020303" pitchFamily="34" charset="-79"/>
                <a:cs typeface="Futura Medium" panose="020B0602020204020303" pitchFamily="34" charset="-79"/>
              </a:rPr>
              <a:t>La préparation du bureau de vote</a:t>
            </a:r>
            <a:br>
              <a:rPr lang="fr-FR" sz="3600" u="sng" dirty="0">
                <a:solidFill>
                  <a:srgbClr val="00B050"/>
                </a:solidFill>
                <a:latin typeface="Futura Medium" panose="020B0602020204020303" pitchFamily="34" charset="-79"/>
                <a:cs typeface="Futura Medium" panose="020B0602020204020303" pitchFamily="34" charset="-79"/>
              </a:rPr>
            </a:br>
            <a:r>
              <a:rPr lang="fr-FR" sz="3600" u="sng" dirty="0">
                <a:solidFill>
                  <a:srgbClr val="C00000"/>
                </a:solidFill>
                <a:latin typeface="Futura Medium" panose="020B0602020204020303" pitchFamily="34" charset="-79"/>
                <a:cs typeface="Futura Medium" panose="020B0602020204020303" pitchFamily="34" charset="-79"/>
              </a:rPr>
              <a:t>L’accessibilité au bureau de vote</a:t>
            </a:r>
            <a:br>
              <a:rPr lang="fr-FR" dirty="0">
                <a:solidFill>
                  <a:srgbClr val="002060"/>
                </a:solidFill>
                <a:latin typeface="Futura Medium" panose="020B0602020204020303" pitchFamily="34" charset="-79"/>
                <a:cs typeface="Futura Medium" panose="020B0602020204020303" pitchFamily="34" charset="-79"/>
              </a:rPr>
            </a:br>
            <a:endParaRPr lang="fr-FR" sz="4400" dirty="0">
              <a:solidFill>
                <a:srgbClr val="002060"/>
              </a:solidFill>
              <a:latin typeface="Futura Medium" panose="020B0602020204020303" pitchFamily="34" charset="-79"/>
              <a:cs typeface="Futura Medium" panose="020B0602020204020303" pitchFamily="34" charset="-79"/>
            </a:endParaRPr>
          </a:p>
        </p:txBody>
      </p:sp>
      <p:pic>
        <p:nvPicPr>
          <p:cNvPr id="5" name="Image 4">
            <a:extLst>
              <a:ext uri="{FF2B5EF4-FFF2-40B4-BE49-F238E27FC236}">
                <a16:creationId xmlns:a16="http://schemas.microsoft.com/office/drawing/2014/main" id="{1D1D1397-D6BF-5141-B093-1BF7E2F25D25}"/>
              </a:ext>
            </a:extLst>
          </p:cNvPr>
          <p:cNvPicPr>
            <a:picLocks noChangeAspect="1"/>
          </p:cNvPicPr>
          <p:nvPr/>
        </p:nvPicPr>
        <p:blipFill>
          <a:blip r:embed="rId2"/>
          <a:stretch>
            <a:fillRect/>
          </a:stretch>
        </p:blipFill>
        <p:spPr>
          <a:xfrm>
            <a:off x="10539845" y="5632450"/>
            <a:ext cx="1652155" cy="979955"/>
          </a:xfrm>
          <a:prstGeom prst="rect">
            <a:avLst/>
          </a:prstGeom>
        </p:spPr>
      </p:pic>
      <p:sp>
        <p:nvSpPr>
          <p:cNvPr id="3" name="ZoneTexte 2">
            <a:extLst>
              <a:ext uri="{FF2B5EF4-FFF2-40B4-BE49-F238E27FC236}">
                <a16:creationId xmlns:a16="http://schemas.microsoft.com/office/drawing/2014/main" id="{E752BF5B-6167-3640-BCD8-D756A9614449}"/>
              </a:ext>
            </a:extLst>
          </p:cNvPr>
          <p:cNvSpPr txBox="1"/>
          <p:nvPr/>
        </p:nvSpPr>
        <p:spPr>
          <a:xfrm>
            <a:off x="824345" y="2275608"/>
            <a:ext cx="9715500" cy="1754326"/>
          </a:xfrm>
          <a:prstGeom prst="rect">
            <a:avLst/>
          </a:prstGeom>
          <a:noFill/>
        </p:spPr>
        <p:txBody>
          <a:bodyPr wrap="square" rtlCol="0">
            <a:spAutoFit/>
          </a:bodyPr>
          <a:lstStyle/>
          <a:p>
            <a:r>
              <a:rPr lang="fr-FR" b="1" u="sng" dirty="0">
                <a:solidFill>
                  <a:srgbClr val="002060"/>
                </a:solidFill>
                <a:latin typeface="Futura Medium" panose="020B0602020204020303" pitchFamily="34" charset="-79"/>
                <a:cs typeface="Futura Medium" panose="020B0602020204020303" pitchFamily="34" charset="-79"/>
              </a:rPr>
              <a:t>Aménagement de la salle de vote</a:t>
            </a:r>
          </a:p>
          <a:p>
            <a:br>
              <a:rPr lang="fr-FR" dirty="0">
                <a:solidFill>
                  <a:srgbClr val="002060"/>
                </a:solidFill>
                <a:latin typeface="Futura Medium" panose="020B0602020204020303" pitchFamily="34" charset="-79"/>
                <a:cs typeface="Futura Medium" panose="020B0602020204020303" pitchFamily="34" charset="-79"/>
              </a:rPr>
            </a:br>
            <a:r>
              <a:rPr lang="fr-FR" dirty="0">
                <a:solidFill>
                  <a:srgbClr val="002060"/>
                </a:solidFill>
                <a:latin typeface="Futura Medium" panose="020B0602020204020303" pitchFamily="34" charset="-79"/>
                <a:cs typeface="Futura Medium" panose="020B0602020204020303" pitchFamily="34" charset="-79"/>
              </a:rPr>
              <a:t>Elle doit être accessible aux personnes atteintes de handicap :</a:t>
            </a:r>
            <a:br>
              <a:rPr lang="fr-FR" dirty="0">
                <a:solidFill>
                  <a:srgbClr val="002060"/>
                </a:solidFill>
                <a:latin typeface="Futura Medium" panose="020B0602020204020303" pitchFamily="34" charset="-79"/>
                <a:cs typeface="Futura Medium" panose="020B0602020204020303" pitchFamily="34" charset="-79"/>
              </a:rPr>
            </a:br>
            <a:r>
              <a:rPr lang="fr-FR" dirty="0">
                <a:solidFill>
                  <a:srgbClr val="002060"/>
                </a:solidFill>
                <a:latin typeface="Futura Medium" panose="020B0602020204020303" pitchFamily="34" charset="-79"/>
                <a:cs typeface="Futura Medium" panose="020B0602020204020303" pitchFamily="34" charset="-79"/>
              </a:rPr>
              <a:t>- possibilité de déplacement en fauteuil roulant</a:t>
            </a:r>
            <a:br>
              <a:rPr lang="fr-FR" dirty="0">
                <a:solidFill>
                  <a:srgbClr val="002060"/>
                </a:solidFill>
                <a:latin typeface="Futura Medium" panose="020B0602020204020303" pitchFamily="34" charset="-79"/>
                <a:cs typeface="Futura Medium" panose="020B0602020204020303" pitchFamily="34" charset="-79"/>
              </a:rPr>
            </a:br>
            <a:r>
              <a:rPr lang="fr-FR" dirty="0">
                <a:solidFill>
                  <a:srgbClr val="002060"/>
                </a:solidFill>
                <a:latin typeface="Futura Medium" panose="020B0602020204020303" pitchFamily="34" charset="-79"/>
                <a:cs typeface="Futura Medium" panose="020B0602020204020303" pitchFamily="34" charset="-79"/>
              </a:rPr>
              <a:t>- accessibilité de l’urne</a:t>
            </a:r>
            <a:br>
              <a:rPr lang="fr-FR" dirty="0">
                <a:solidFill>
                  <a:srgbClr val="002060"/>
                </a:solidFill>
                <a:latin typeface="Futura Medium" panose="020B0602020204020303" pitchFamily="34" charset="-79"/>
                <a:cs typeface="Futura Medium" panose="020B0602020204020303" pitchFamily="34" charset="-79"/>
              </a:rPr>
            </a:br>
            <a:r>
              <a:rPr lang="fr-FR" dirty="0">
                <a:solidFill>
                  <a:srgbClr val="002060"/>
                </a:solidFill>
                <a:latin typeface="Futura Medium" panose="020B0602020204020303" pitchFamily="34" charset="-79"/>
                <a:cs typeface="Futura Medium" panose="020B0602020204020303" pitchFamily="34" charset="-79"/>
              </a:rPr>
              <a:t>- présence d’un isoloir permettant l’accès aux personnes en fauteuil roulant</a:t>
            </a:r>
            <a:endParaRPr lang="fr-FR" dirty="0"/>
          </a:p>
        </p:txBody>
      </p:sp>
      <p:sp>
        <p:nvSpPr>
          <p:cNvPr id="6" name="ZoneTexte 5">
            <a:extLst>
              <a:ext uri="{FF2B5EF4-FFF2-40B4-BE49-F238E27FC236}">
                <a16:creationId xmlns:a16="http://schemas.microsoft.com/office/drawing/2014/main" id="{C3B628AB-E497-F048-BEE5-7C6A6A275A85}"/>
              </a:ext>
            </a:extLst>
          </p:cNvPr>
          <p:cNvSpPr txBox="1"/>
          <p:nvPr/>
        </p:nvSpPr>
        <p:spPr>
          <a:xfrm>
            <a:off x="730827" y="4460016"/>
            <a:ext cx="9715500" cy="2031325"/>
          </a:xfrm>
          <a:prstGeom prst="rect">
            <a:avLst/>
          </a:prstGeom>
          <a:noFill/>
        </p:spPr>
        <p:txBody>
          <a:bodyPr wrap="square" rtlCol="0">
            <a:spAutoFit/>
          </a:bodyPr>
          <a:lstStyle/>
          <a:p>
            <a:r>
              <a:rPr lang="fr-FR" b="1" u="sng" dirty="0">
                <a:solidFill>
                  <a:srgbClr val="002060"/>
                </a:solidFill>
                <a:latin typeface="Futura Medium" panose="020B0602020204020303" pitchFamily="34" charset="-79"/>
                <a:cs typeface="Futura Medium" panose="020B0602020204020303" pitchFamily="34" charset="-79"/>
              </a:rPr>
              <a:t>Dispositions spécifiques</a:t>
            </a:r>
          </a:p>
          <a:p>
            <a:br>
              <a:rPr lang="fr-FR" dirty="0">
                <a:solidFill>
                  <a:srgbClr val="002060"/>
                </a:solidFill>
                <a:latin typeface="Futura Medium" panose="020B0602020204020303" pitchFamily="34" charset="-79"/>
                <a:cs typeface="Futura Medium" panose="020B0602020204020303" pitchFamily="34" charset="-79"/>
              </a:rPr>
            </a:br>
            <a:r>
              <a:rPr lang="fr-FR" dirty="0">
                <a:solidFill>
                  <a:srgbClr val="002060"/>
                </a:solidFill>
                <a:latin typeface="Futura Medium" panose="020B0602020204020303" pitchFamily="34" charset="-79"/>
                <a:cs typeface="Futura Medium" panose="020B0602020204020303" pitchFamily="34" charset="-79"/>
              </a:rPr>
              <a:t>La personne handicapée peut se faire accompagner pour le vote</a:t>
            </a:r>
            <a:br>
              <a:rPr lang="fr-FR" dirty="0">
                <a:solidFill>
                  <a:srgbClr val="002060"/>
                </a:solidFill>
                <a:latin typeface="Futura Medium" panose="020B0602020204020303" pitchFamily="34" charset="-79"/>
                <a:cs typeface="Futura Medium" panose="020B0602020204020303" pitchFamily="34" charset="-79"/>
              </a:rPr>
            </a:br>
            <a:r>
              <a:rPr lang="fr-FR" dirty="0">
                <a:solidFill>
                  <a:srgbClr val="002060"/>
                </a:solidFill>
                <a:latin typeface="Futura Medium" panose="020B0602020204020303" pitchFamily="34" charset="-79"/>
                <a:cs typeface="Futura Medium" panose="020B0602020204020303" pitchFamily="34" charset="-79"/>
              </a:rPr>
              <a:t>- possibilité pour l’accompagnateur d’entrer dans l’isoloir et d’introduire l’enveloppe dans l’urne</a:t>
            </a:r>
          </a:p>
          <a:p>
            <a:r>
              <a:rPr lang="fr-FR" dirty="0">
                <a:solidFill>
                  <a:srgbClr val="002060"/>
                </a:solidFill>
                <a:latin typeface="Futura Medium" panose="020B0602020204020303" pitchFamily="34" charset="-79"/>
                <a:cs typeface="Futura Medium" panose="020B0602020204020303" pitchFamily="34" charset="-79"/>
              </a:rPr>
              <a:t>- en cas d’incapacité à signer la liste d’émargement, l’accompagnateur fait figurer à l’emplacement prévu la mention « l’électeur ne peut signer lui-même »</a:t>
            </a:r>
            <a:endParaRPr lang="fr-FR" dirty="0"/>
          </a:p>
        </p:txBody>
      </p:sp>
    </p:spTree>
    <p:extLst>
      <p:ext uri="{BB962C8B-B14F-4D97-AF65-F5344CB8AC3E}">
        <p14:creationId xmlns:p14="http://schemas.microsoft.com/office/powerpoint/2010/main" val="279213594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2878</Words>
  <Application>Microsoft Macintosh PowerPoint</Application>
  <PresentationFormat>Grand écran</PresentationFormat>
  <Paragraphs>271</Paragraphs>
  <Slides>33</Slides>
  <Notes>5</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33</vt:i4>
      </vt:variant>
    </vt:vector>
  </HeadingPairs>
  <TitlesOfParts>
    <vt:vector size="38" baseType="lpstr">
      <vt:lpstr>Arial</vt:lpstr>
      <vt:lpstr>Calibri</vt:lpstr>
      <vt:lpstr>Calibri Light</vt:lpstr>
      <vt:lpstr>Futura Medium</vt:lpstr>
      <vt:lpstr>Thème Office</vt:lpstr>
      <vt:lpstr>ELECTIONS MUNICIPALES ET COMMUNAUTAIRES  2020</vt:lpstr>
      <vt:lpstr>SOMMAIRE  1) Les modes de scrutin 2) Le déroulement du scrutin 3) Le bureau de vote 4) Le PV des opérations électorales 5) Calendrier </vt:lpstr>
      <vt:lpstr>Mode de scrutin Commune de – 1000 habitants </vt:lpstr>
      <vt:lpstr>Mode de scrutin Commune de – 1000 habitants </vt:lpstr>
      <vt:lpstr>Mode de scrutin Commune de + 1000 habitants </vt:lpstr>
      <vt:lpstr>Mode de scrutin Commune de + 1000 habitants </vt:lpstr>
      <vt:lpstr>Mode de scrutin Commune de + 1000 habitants </vt:lpstr>
      <vt:lpstr>Déroulement du scrutin  4 étapes :   - La préparation du bureau de vote - Le déroulement des opérations électorales - Le dépouillement - La promulgation des résultats  </vt:lpstr>
      <vt:lpstr>Déroulement du scrutin La préparation du bureau de vote L’accessibilité au bureau de vote </vt:lpstr>
      <vt:lpstr>Déroulement du scrutin La préparation du bureau de vote L’agencement du bureau de vote </vt:lpstr>
      <vt:lpstr>Déroulement du scrutin La préparation du bureau de vote Affichages obligatoires </vt:lpstr>
      <vt:lpstr>Déroulement du scrutin La préparation du bureau de vote La composition du bureau de vote </vt:lpstr>
      <vt:lpstr>Déroulement du scrutin La préparation du bureau de vote Le rôle des membres du bureau de vote </vt:lpstr>
      <vt:lpstr>Déroulement du scrutin Le déroulement des opérations électorales </vt:lpstr>
      <vt:lpstr>Déroulement du scrutin Le déroulement des opérations électorales Ouverture du scrutin </vt:lpstr>
      <vt:lpstr>Déroulement du scrutin Le déroulement des opérations électorales Le contrôle de l’identité des votants </vt:lpstr>
      <vt:lpstr>Déroulement du scrutin Le déroulement des opérations électorales Le contrôle de l’identité des votants </vt:lpstr>
      <vt:lpstr>Déroulement du scrutin Le déroulement des opérations électorales Le contrôle de l’identité des votants </vt:lpstr>
      <vt:lpstr>Déroulement du scrutin Le déroulement des opérations électorales Le contrôle de l’identité des votants </vt:lpstr>
      <vt:lpstr>Déroulement du scrutin Le déroulement des opérations électorales Les étapes du scrutin </vt:lpstr>
      <vt:lpstr>Déroulement du scrutin Le déroulement des opérations électorales La clôture du scrutin </vt:lpstr>
      <vt:lpstr>Déroulement du scrutin Le déroulement des opérations électorales Le dépouillement </vt:lpstr>
      <vt:lpstr>Déroulement du scrutin Le déroulement des opérations électorales La désignation des scrutateurs </vt:lpstr>
      <vt:lpstr>Déroulement du scrutin Le déroulement des opérations électorales L’ouverture de l’urne </vt:lpstr>
      <vt:lpstr>Déroulement du scrutin Le déroulement des opérations électorales Les étapes du dépouillement </vt:lpstr>
      <vt:lpstr>Déroulement du scrutin Le déroulement des opérations électorales Le décompte des bulletins blancs </vt:lpstr>
      <vt:lpstr>Déroulement du scrutin La promulgation des résultats La transcription des résultats sur le procès-verbal </vt:lpstr>
      <vt:lpstr>Déroulement du scrutin La promulgation des résultats La finalisation du procès-verbal</vt:lpstr>
      <vt:lpstr>Déroulement du scrutin La promulgation des résultats Pièces à transmettre en préfecture avec le PV</vt:lpstr>
      <vt:lpstr>Déroulement du scrutin La promulgation des résultats La proclamation des résultats</vt:lpstr>
      <vt:lpstr>Calendrier</vt:lpstr>
      <vt:lpstr>Calendrier</vt:lpstr>
      <vt:lpstr>Calendrier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ELECTIONS MUNICIPALES ET COMMUNAUTAIRES  2020</dc:title>
  <dc:creator>ideation informatique</dc:creator>
  <cp:lastModifiedBy>ideation informatique</cp:lastModifiedBy>
  <cp:revision>21</cp:revision>
  <dcterms:created xsi:type="dcterms:W3CDTF">2020-01-16T13:53:20Z</dcterms:created>
  <dcterms:modified xsi:type="dcterms:W3CDTF">2020-02-17T09:32:23Z</dcterms:modified>
</cp:coreProperties>
</file>